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256" r:id="rId2"/>
    <p:sldId id="302" r:id="rId3"/>
    <p:sldId id="310" r:id="rId4"/>
    <p:sldId id="303" r:id="rId5"/>
    <p:sldId id="311" r:id="rId6"/>
    <p:sldId id="308" r:id="rId7"/>
    <p:sldId id="318" r:id="rId8"/>
    <p:sldId id="320" r:id="rId9"/>
    <p:sldId id="297" r:id="rId10"/>
    <p:sldId id="360" r:id="rId11"/>
    <p:sldId id="296" r:id="rId12"/>
    <p:sldId id="319" r:id="rId13"/>
    <p:sldId id="261" r:id="rId14"/>
    <p:sldId id="283" r:id="rId15"/>
    <p:sldId id="298" r:id="rId16"/>
    <p:sldId id="288" r:id="rId17"/>
    <p:sldId id="361" r:id="rId18"/>
    <p:sldId id="301" r:id="rId19"/>
    <p:sldId id="321" r:id="rId20"/>
    <p:sldId id="322" r:id="rId21"/>
    <p:sldId id="323" r:id="rId22"/>
    <p:sldId id="362" r:id="rId23"/>
    <p:sldId id="324" r:id="rId24"/>
    <p:sldId id="325" r:id="rId25"/>
    <p:sldId id="326" r:id="rId26"/>
    <p:sldId id="363" r:id="rId27"/>
    <p:sldId id="327" r:id="rId28"/>
    <p:sldId id="364" r:id="rId29"/>
    <p:sldId id="328" r:id="rId30"/>
    <p:sldId id="329" r:id="rId31"/>
    <p:sldId id="330" r:id="rId32"/>
    <p:sldId id="331" r:id="rId33"/>
    <p:sldId id="365" r:id="rId34"/>
    <p:sldId id="332" r:id="rId35"/>
    <p:sldId id="366" r:id="rId36"/>
    <p:sldId id="333" r:id="rId37"/>
    <p:sldId id="334" r:id="rId38"/>
    <p:sldId id="335" r:id="rId39"/>
    <p:sldId id="336" r:id="rId40"/>
    <p:sldId id="337" r:id="rId41"/>
    <p:sldId id="36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68" r:id="rId54"/>
    <p:sldId id="349" r:id="rId55"/>
    <p:sldId id="350" r:id="rId56"/>
    <p:sldId id="351" r:id="rId57"/>
    <p:sldId id="352" r:id="rId58"/>
    <p:sldId id="369" r:id="rId59"/>
    <p:sldId id="353" r:id="rId60"/>
    <p:sldId id="354" r:id="rId61"/>
    <p:sldId id="355" r:id="rId62"/>
    <p:sldId id="356" r:id="rId63"/>
    <p:sldId id="357" r:id="rId64"/>
    <p:sldId id="358" r:id="rId65"/>
    <p:sldId id="35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01"/>
  </p:normalViewPr>
  <p:slideViewPr>
    <p:cSldViewPr snapToGrid="0">
      <p:cViewPr varScale="1">
        <p:scale>
          <a:sx n="118" d="100"/>
          <a:sy n="118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96C9A-3213-B245-BC64-7E419D14BD9D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1EE30-E435-D745-B23A-FF31C8317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19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94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7BE1B-C684-CF95-30EE-FDA18441E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D12019B-3636-A88A-9B5F-B1CF1424C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9D8B567-C79C-732E-F8E7-8AC5CDA10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3117E9-F37C-DAF4-22C3-890BA1648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56D06-6B42-419D-A61C-F7AD4503184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94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753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3D05-A118-6B36-6C28-A7749DD5E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6200905-2196-F8DD-BC94-5241ED3E1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F920782-383F-A9F7-9DEF-D95B6CDC3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481EA-6F82-DECE-4975-7DA3C995A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35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16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4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66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27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112B0-91A1-1CF3-4FC1-32344281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A97EE36-CD0C-59AF-644C-57F5A692A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3977A7B-CAC7-9073-6D4F-DD3DFD126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69BA4D-6198-FE96-2E38-6B1288DA8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1EE30-E435-D745-B23A-FF31C831763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314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56D06-6B42-419D-A61C-F7AD4503184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40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14BE-636D-8A45-BCA6-8B7ED77AA124}" type="datetime1">
              <a:rPr lang="ru-RU" smtClean="0"/>
              <a:t>20.02.2025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1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274A-4ED4-0146-A3E9-88EF200B5196}" type="datetime1">
              <a:rPr lang="ru-RU" smtClean="0"/>
              <a:t>20.02.2025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1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DFF1-9FDC-144B-973E-B4B4609709DF}" type="datetime1">
              <a:rPr lang="ru-RU" smtClean="0"/>
              <a:t>20.02.2025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A339-F8AE-5C45-BEAE-07EF9DC78B60}" type="datetime1">
              <a:rPr lang="ru-RU" smtClean="0"/>
              <a:t>20.02.2025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2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6FDE4-97E0-CE4A-988C-F30B221290A7}" type="datetime1">
              <a:rPr lang="ru-RU" smtClean="0"/>
              <a:t>20.02.2025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8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ECE8B-8DEC-154E-9F03-047C8DDA20DC}" type="datetime1">
              <a:rPr lang="ru-RU" smtClean="0"/>
              <a:t>20.02.2025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9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816D5-BDB8-B34B-8ACA-ECBDD12E7321}" type="datetime1">
              <a:rPr lang="ru-RU" smtClean="0"/>
              <a:t>20.02.2025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589A-5627-764C-AF96-C1E2F9A00A4D}" type="datetime1">
              <a:rPr lang="ru-RU" smtClean="0"/>
              <a:t>20.02.2025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E0D0-1696-6D4F-B917-4AFB24A74E8B}" type="datetime1">
              <a:rPr lang="ru-RU" smtClean="0"/>
              <a:t>20.02.2025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A91E-B09B-2240-9AA3-B1D4BCC6296E}" type="datetime1">
              <a:rPr lang="ru-RU" smtClean="0"/>
              <a:t>20.02.2025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2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9760E-DA8D-6747-B31E-62858C8727B8}" type="datetime1">
              <a:rPr lang="ru-RU" smtClean="0"/>
              <a:t>20.02.2025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4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05DF-F750-CC43-967D-51A20925EE94}" type="datetime1">
              <a:rPr lang="ru-RU" smtClean="0"/>
              <a:t>20.02.2025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6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8"/>
            <a:ext cx="10932920" cy="3760935"/>
          </a:xfrm>
        </p:spPr>
        <p:txBody>
          <a:bodyPr>
            <a:normAutofit/>
          </a:bodyPr>
          <a:lstStyle/>
          <a:p>
            <a:r>
              <a:rPr lang="ru-RU" sz="8000" dirty="0"/>
              <a:t>Введение в анализ </a:t>
            </a:r>
            <a:br>
              <a:rPr lang="ru-RU" sz="8000" dirty="0"/>
            </a:br>
            <a:r>
              <a:rPr lang="ru-RU" sz="8000" dirty="0"/>
              <a:t>временных рядов</a:t>
            </a:r>
            <a:endParaRPr lang="en-US" sz="8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6F77CB-BE50-557D-1B14-E047A35B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0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5EFD-4084-2B7C-3839-5F96586F5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FD8D1-614A-4E60-8FF5-8BD51F1C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699" y="287431"/>
            <a:ext cx="852823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Примеры приложений</a:t>
            </a:r>
            <a:r>
              <a:rPr lang="en-US" b="1" dirty="0"/>
              <a:t> </a:t>
            </a:r>
            <a:r>
              <a:rPr lang="ru-RU" b="1" dirty="0"/>
              <a:t>анализа временных рядов. </a:t>
            </a:r>
            <a:br>
              <a:rPr lang="en-US" b="1" dirty="0"/>
            </a:br>
            <a:r>
              <a:rPr lang="ru-RU" b="1" dirty="0"/>
              <a:t>Экономическое прогнозирование.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1B53D-9DCC-81AA-AF0E-A33355FF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04" y="1254844"/>
            <a:ext cx="10885807" cy="5315727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81A87C-1672-8680-A21D-7A3E6CF1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2D301105-C792-F02D-7192-2514E3591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64B7BA-B629-624C-2930-68C1BB8C5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101" name="Picture 5" descr="image.png">
            <a:extLst>
              <a:ext uri="{FF2B5EF4-FFF2-40B4-BE49-F238E27FC236}">
                <a16:creationId xmlns:a16="http://schemas.microsoft.com/office/drawing/2014/main" id="{76A920A4-B621-A085-ADE2-CD7CAD49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52600"/>
            <a:ext cx="5791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2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486" y="232336"/>
            <a:ext cx="9033737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/>
              <a:t>Примеры приложений</a:t>
            </a:r>
            <a:r>
              <a:rPr lang="en-US" sz="4000" b="1" dirty="0"/>
              <a:t> </a:t>
            </a:r>
            <a:r>
              <a:rPr lang="ru-RU" sz="4000" b="1" dirty="0"/>
              <a:t>анализа временных рядов. </a:t>
            </a:r>
            <a:br>
              <a:rPr lang="en-US" sz="4000" b="1" dirty="0"/>
            </a:br>
            <a:r>
              <a:rPr lang="ru-RU" sz="4000" b="1" dirty="0"/>
              <a:t>Промышленные применения</a:t>
            </a:r>
            <a:endParaRPr lang="en-US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424" y="1719944"/>
            <a:ext cx="9065577" cy="4860151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</a:rPr>
              <a:t>Signal processing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B61A03-2BCE-6DAF-C37B-0F674807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385EE5-CABC-413F-96EA-AF7BAEDE71E8}"/>
              </a:ext>
            </a:extLst>
          </p:cNvPr>
          <p:cNvSpPr/>
          <p:nvPr/>
        </p:nvSpPr>
        <p:spPr>
          <a:xfrm>
            <a:off x="6379214" y="1593209"/>
            <a:ext cx="5483863" cy="77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815"/>
              </a:spcBef>
              <a:buSzPts val="1050"/>
              <a:tabLst>
                <a:tab pos="355591" algn="l"/>
              </a:tabLst>
            </a:pPr>
            <a:r>
              <a:rPr lang="en-US" sz="2000" dirty="0">
                <a:latin typeface="Arial" panose="020B0604020202020204" pitchFamily="34" charset="0"/>
              </a:rPr>
              <a:t>Machine fault diagnostic</a:t>
            </a:r>
          </a:p>
          <a:p>
            <a:b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351" dirty="0"/>
          </a:p>
        </p:txBody>
      </p:sp>
      <p:grpSp>
        <p:nvGrpSpPr>
          <p:cNvPr id="9" name="Group 223">
            <a:extLst>
              <a:ext uri="{FF2B5EF4-FFF2-40B4-BE49-F238E27FC236}">
                <a16:creationId xmlns:a16="http://schemas.microsoft.com/office/drawing/2014/main" id="{CABD6847-5217-48B7-B319-94A1CF214F24}"/>
              </a:ext>
            </a:extLst>
          </p:cNvPr>
          <p:cNvGrpSpPr>
            <a:grpSpLocks/>
          </p:cNvGrpSpPr>
          <p:nvPr/>
        </p:nvGrpSpPr>
        <p:grpSpPr bwMode="auto">
          <a:xfrm>
            <a:off x="5995352" y="2177007"/>
            <a:ext cx="4565015" cy="1508760"/>
            <a:chOff x="0" y="0"/>
            <a:chExt cx="7189" cy="2376"/>
          </a:xfrm>
        </p:grpSpPr>
        <p:pic>
          <p:nvPicPr>
            <p:cNvPr id="10" name="Picture 227">
              <a:extLst>
                <a:ext uri="{FF2B5EF4-FFF2-40B4-BE49-F238E27FC236}">
                  <a16:creationId xmlns:a16="http://schemas.microsoft.com/office/drawing/2014/main" id="{58FC12C2-F579-418C-9F9A-946A63D69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4"/>
              <a:ext cx="7189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Line 226">
              <a:extLst>
                <a:ext uri="{FF2B5EF4-FFF2-40B4-BE49-F238E27FC236}">
                  <a16:creationId xmlns:a16="http://schemas.microsoft.com/office/drawing/2014/main" id="{F59519B7-F994-4C2E-A73F-DF4EF63517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27" y="473"/>
              <a:ext cx="619" cy="0"/>
            </a:xfrm>
            <a:prstGeom prst="line">
              <a:avLst/>
            </a:prstGeom>
            <a:noFill/>
            <a:ln w="9144">
              <a:solidFill>
                <a:srgbClr val="3B5B7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2" name="Picture 225">
              <a:extLst>
                <a:ext uri="{FF2B5EF4-FFF2-40B4-BE49-F238E27FC236}">
                  <a16:creationId xmlns:a16="http://schemas.microsoft.com/office/drawing/2014/main" id="{5266B2ED-D814-497E-8476-D08028088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" y="0"/>
              <a:ext cx="45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24">
              <a:extLst>
                <a:ext uri="{FF2B5EF4-FFF2-40B4-BE49-F238E27FC236}">
                  <a16:creationId xmlns:a16="http://schemas.microsoft.com/office/drawing/2014/main" id="{B57415C1-325F-46A1-9D27-635059DD4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" y="436"/>
              <a:ext cx="1579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210">
            <a:extLst>
              <a:ext uri="{FF2B5EF4-FFF2-40B4-BE49-F238E27FC236}">
                <a16:creationId xmlns:a16="http://schemas.microsoft.com/office/drawing/2014/main" id="{186F12C9-1CAB-4A1C-BEE6-8B51C36D5977}"/>
              </a:ext>
            </a:extLst>
          </p:cNvPr>
          <p:cNvGrpSpPr>
            <a:grpSpLocks/>
          </p:cNvGrpSpPr>
          <p:nvPr/>
        </p:nvGrpSpPr>
        <p:grpSpPr bwMode="auto">
          <a:xfrm>
            <a:off x="5966143" y="4153302"/>
            <a:ext cx="4623435" cy="1565275"/>
            <a:chOff x="2341" y="253"/>
            <a:chExt cx="7281" cy="2465"/>
          </a:xfrm>
        </p:grpSpPr>
        <p:pic>
          <p:nvPicPr>
            <p:cNvPr id="15" name="Picture 222">
              <a:extLst>
                <a:ext uri="{FF2B5EF4-FFF2-40B4-BE49-F238E27FC236}">
                  <a16:creationId xmlns:a16="http://schemas.microsoft.com/office/drawing/2014/main" id="{51933DE6-1DBB-434A-B0F1-5C31595AD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" y="253"/>
              <a:ext cx="7281" cy="2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Line 221">
              <a:extLst>
                <a:ext uri="{FF2B5EF4-FFF2-40B4-BE49-F238E27FC236}">
                  <a16:creationId xmlns:a16="http://schemas.microsoft.com/office/drawing/2014/main" id="{8FF48E89-9041-4249-A8A4-29C46455A2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32" y="544"/>
              <a:ext cx="619" cy="0"/>
            </a:xfrm>
            <a:prstGeom prst="line">
              <a:avLst/>
            </a:prstGeom>
            <a:noFill/>
            <a:ln w="9144">
              <a:solidFill>
                <a:srgbClr val="3B5B6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7" name="Picture 220">
              <a:extLst>
                <a:ext uri="{FF2B5EF4-FFF2-40B4-BE49-F238E27FC236}">
                  <a16:creationId xmlns:a16="http://schemas.microsoft.com/office/drawing/2014/main" id="{F708DC68-E190-4690-BA51-6742EEDE9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" y="497"/>
              <a:ext cx="1474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219">
              <a:extLst>
                <a:ext uri="{FF2B5EF4-FFF2-40B4-BE49-F238E27FC236}">
                  <a16:creationId xmlns:a16="http://schemas.microsoft.com/office/drawing/2014/main" id="{BCEE1E6C-9983-414E-BA3F-0A5C74663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751"/>
              <a:ext cx="216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r>
                <a:rPr lang="en-US" sz="851">
                  <a:solidFill>
                    <a:srgbClr val="262626"/>
                  </a:solidFill>
                  <a:latin typeface="Trebuchet MS" panose="020B0603020202020204" pitchFamily="34" charset="0"/>
                  <a:ea typeface="Times New Roman" panose="02020603050405020304" pitchFamily="18" charset="0"/>
                </a:rPr>
                <a:t>50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 Box 218">
              <a:extLst>
                <a:ext uri="{FF2B5EF4-FFF2-40B4-BE49-F238E27FC236}">
                  <a16:creationId xmlns:a16="http://schemas.microsoft.com/office/drawing/2014/main" id="{24EA8F77-B8B3-4924-A600-D290143EB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5" y="1822"/>
              <a:ext cx="29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</a:pPr>
              <a:r>
                <a:rPr lang="en-US" sz="851">
                  <a:solidFill>
                    <a:srgbClr val="282828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-50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217">
              <a:extLst>
                <a:ext uri="{FF2B5EF4-FFF2-40B4-BE49-F238E27FC236}">
                  <a16:creationId xmlns:a16="http://schemas.microsoft.com/office/drawing/2014/main" id="{08BEE06C-E27A-4AC4-A1A2-0E0DAE786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" y="2528"/>
              <a:ext cx="10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</a:pPr>
              <a:r>
                <a:rPr lang="en-US" sz="851">
                  <a:solidFill>
                    <a:srgbClr val="9E9E9E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Text Box 216">
              <a:extLst>
                <a:ext uri="{FF2B5EF4-FFF2-40B4-BE49-F238E27FC236}">
                  <a16:creationId xmlns:a16="http://schemas.microsoft.com/office/drawing/2014/main" id="{E8E4197C-3A59-41E0-8D84-74F3D6B9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2" y="2528"/>
              <a:ext cx="235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</a:pPr>
              <a:r>
                <a:rPr lang="en-US" sz="851">
                  <a:solidFill>
                    <a:srgbClr val="3F3F3F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215">
              <a:extLst>
                <a:ext uri="{FF2B5EF4-FFF2-40B4-BE49-F238E27FC236}">
                  <a16:creationId xmlns:a16="http://schemas.microsoft.com/office/drawing/2014/main" id="{69EC4664-43E1-4852-86F1-5E68D528A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4" y="2528"/>
              <a:ext cx="91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  <a:tabLst>
                  <a:tab pos="410835" algn="l"/>
                </a:tabLst>
              </a:pPr>
              <a:r>
                <a:rPr lang="en-US" sz="851">
                  <a:solidFill>
                    <a:srgbClr val="262626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0.2	</a:t>
              </a:r>
              <a:r>
                <a:rPr lang="en-US" sz="851">
                  <a:solidFill>
                    <a:srgbClr val="282828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0.3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Text Box 214">
              <a:extLst>
                <a:ext uri="{FF2B5EF4-FFF2-40B4-BE49-F238E27FC236}">
                  <a16:creationId xmlns:a16="http://schemas.microsoft.com/office/drawing/2014/main" id="{4394D085-F7DD-4354-9B92-ACACCF83C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4" y="2528"/>
              <a:ext cx="765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  <a:tabLst>
                  <a:tab pos="407660" algn="l"/>
                </a:tabLst>
              </a:pPr>
              <a:r>
                <a:rPr lang="en-US" sz="851">
                  <a:solidFill>
                    <a:srgbClr val="2F2F2F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0.4	</a:t>
              </a:r>
              <a:r>
                <a:rPr lang="en-US" sz="851">
                  <a:solidFill>
                    <a:srgbClr val="777777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Text Box 213">
              <a:extLst>
                <a:ext uri="{FF2B5EF4-FFF2-40B4-BE49-F238E27FC236}">
                  <a16:creationId xmlns:a16="http://schemas.microsoft.com/office/drawing/2014/main" id="{9E384CD2-4A4E-4CB9-B808-695AD3A17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5" y="2528"/>
              <a:ext cx="27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</a:pPr>
              <a:r>
                <a:rPr lang="en-US" sz="851">
                  <a:solidFill>
                    <a:srgbClr val="363636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5" name="Text Box 212">
              <a:extLst>
                <a:ext uri="{FF2B5EF4-FFF2-40B4-BE49-F238E27FC236}">
                  <a16:creationId xmlns:a16="http://schemas.microsoft.com/office/drawing/2014/main" id="{DCEB50AE-5247-47FD-9C3D-B93AC7577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8" y="2528"/>
              <a:ext cx="919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  <a:tabLst>
                  <a:tab pos="410835" algn="l"/>
                </a:tabLst>
              </a:pPr>
              <a:r>
                <a:rPr lang="en-US" sz="851">
                  <a:solidFill>
                    <a:srgbClr val="4B4B4B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0.7	</a:t>
              </a:r>
              <a:r>
                <a:rPr lang="en-US" sz="851">
                  <a:solidFill>
                    <a:srgbClr val="424242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en-US" sz="11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Text Box 211">
              <a:extLst>
                <a:ext uri="{FF2B5EF4-FFF2-40B4-BE49-F238E27FC236}">
                  <a16:creationId xmlns:a16="http://schemas.microsoft.com/office/drawing/2014/main" id="{33207B10-7100-4EE9-927C-8F43B0C45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8" y="2528"/>
              <a:ext cx="271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51"/>
                </a:lnSpc>
              </a:pPr>
              <a:r>
                <a:rPr lang="en-US" sz="851" dirty="0">
                  <a:solidFill>
                    <a:srgbClr val="1C1C1C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0.9</a:t>
              </a:r>
              <a:endParaRPr lang="en-US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33794" name="Picture 2" descr="image.png">
            <a:extLst>
              <a:ext uri="{FF2B5EF4-FFF2-40B4-BE49-F238E27FC236}">
                <a16:creationId xmlns:a16="http://schemas.microsoft.com/office/drawing/2014/main" id="{F3294DC1-FB3F-493B-B2D8-259BC9F11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85" y="2239554"/>
            <a:ext cx="4432258" cy="36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4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88262"/>
            <a:ext cx="8980714" cy="117606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rgbClr val="333333"/>
                </a:solidFill>
                <a:latin typeface="Open Sans"/>
              </a:rPr>
              <a:t>Примеры приложений</a:t>
            </a:r>
            <a:r>
              <a:rPr lang="en-US" sz="4000" b="1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ru-RU" sz="4000" b="1" dirty="0">
                <a:solidFill>
                  <a:srgbClr val="333333"/>
                </a:solidFill>
                <a:latin typeface="Open Sans"/>
              </a:rPr>
              <a:t>анализа временных рядов.</a:t>
            </a:r>
            <a:endParaRPr lang="en-US" sz="4000" b="1" dirty="0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513823"/>
            <a:ext cx="9773261" cy="5315727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dirty="0"/>
              <a:t>Предсказание погоды</a:t>
            </a: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B9C57B-79FA-87AA-BF93-0F2FBB7A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385EE5-CABC-413F-96EA-AF7BAEDE71E8}"/>
              </a:ext>
            </a:extLst>
          </p:cNvPr>
          <p:cNvSpPr/>
          <p:nvPr/>
        </p:nvSpPr>
        <p:spPr>
          <a:xfrm>
            <a:off x="5442676" y="1480594"/>
            <a:ext cx="5483863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815"/>
              </a:spcBef>
              <a:buSzPts val="1050"/>
              <a:tabLst>
                <a:tab pos="355591" algn="l"/>
              </a:tabLst>
            </a:pPr>
            <a:r>
              <a:rPr lang="ru-RU" sz="2400" dirty="0">
                <a:latin typeface="Arial" panose="020B0604020202020204" pitchFamily="34" charset="0"/>
              </a:rPr>
              <a:t>Медицинская диагностика</a:t>
            </a:r>
            <a:endParaRPr lang="en-US" sz="2400" dirty="0">
              <a:latin typeface="Arial" panose="020B0604020202020204" pitchFamily="34" charset="0"/>
            </a:endParaRPr>
          </a:p>
          <a:p>
            <a:b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351" dirty="0"/>
          </a:p>
        </p:txBody>
      </p:sp>
      <p:pic>
        <p:nvPicPr>
          <p:cNvPr id="7214" name="Picture 46" descr="image.png">
            <a:extLst>
              <a:ext uri="{FF2B5EF4-FFF2-40B4-BE49-F238E27FC236}">
                <a16:creationId xmlns:a16="http://schemas.microsoft.com/office/drawing/2014/main" id="{378F906B-E86A-4C6D-B291-36E950BD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00005"/>
            <a:ext cx="4567551" cy="45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01" y="2328986"/>
            <a:ext cx="5016441" cy="31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88261"/>
            <a:ext cx="9067800" cy="11449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rgbClr val="333333"/>
                </a:solidFill>
                <a:latin typeface="Open Sans"/>
              </a:rPr>
              <a:t>Примеры приложений</a:t>
            </a:r>
            <a:r>
              <a:rPr lang="en-US" sz="4000" b="1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ru-RU" sz="4000" b="1" dirty="0">
                <a:solidFill>
                  <a:srgbClr val="333333"/>
                </a:solidFill>
                <a:latin typeface="Open Sans"/>
              </a:rPr>
              <a:t>анализа временных рядов.</a:t>
            </a:r>
            <a:endParaRPr lang="en-US" sz="4000" b="1" dirty="0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513824"/>
            <a:ext cx="9705975" cy="5315727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dirty="0"/>
              <a:t>Предсказание погоды</a:t>
            </a: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EB99F7-5503-101E-D04E-C3D9B73C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7212" name="Picture 44" descr="image.png">
            <a:extLst>
              <a:ext uri="{FF2B5EF4-FFF2-40B4-BE49-F238E27FC236}">
                <a16:creationId xmlns:a16="http://schemas.microsoft.com/office/drawing/2014/main" id="{E7F9585D-3270-4970-B32A-7740AA84F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3" t="-1628" r="1563" b="8995"/>
          <a:stretch/>
        </p:blipFill>
        <p:spPr bwMode="auto">
          <a:xfrm>
            <a:off x="1524000" y="2752442"/>
            <a:ext cx="7275476" cy="405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Одиннадцатилетний цикл солнечной активности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20" y="1333199"/>
            <a:ext cx="4054981" cy="28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02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F631B-6B89-45E6-9EA0-BE461A9A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4626"/>
            <a:ext cx="9144001" cy="750660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333333"/>
                </a:solidFill>
                <a:latin typeface="Open Sans"/>
              </a:rPr>
              <a:t>Примеры многомерных временных рядов</a:t>
            </a:r>
            <a:endParaRPr lang="en-US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DDBC38-26E5-4756-800C-325444500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844" y="847359"/>
            <a:ext cx="6134100" cy="1013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Пример многомерного временного ряда с измерениями, которые выполняются с разной частотой и нерегулярным временем, возможно, с пропущенными значениями.</a:t>
            </a:r>
            <a:endParaRPr lang="en-US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7C349B-1843-B600-12E4-9F64DD2E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14</a:t>
            </a:fld>
            <a:endParaRPr lang="en-US"/>
          </a:p>
        </p:txBody>
      </p:sp>
      <p:pic>
        <p:nvPicPr>
          <p:cNvPr id="23556" name="Picture 4" descr="image.png">
            <a:extLst>
              <a:ext uri="{FF2B5EF4-FFF2-40B4-BE49-F238E27FC236}">
                <a16:creationId xmlns:a16="http://schemas.microsoft.com/office/drawing/2014/main" id="{87707CEA-CD30-444F-B785-97CDA0C3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89768"/>
            <a:ext cx="4545070" cy="52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image.png">
            <a:extLst>
              <a:ext uri="{FF2B5EF4-FFF2-40B4-BE49-F238E27FC236}">
                <a16:creationId xmlns:a16="http://schemas.microsoft.com/office/drawing/2014/main" id="{E5A02810-2265-405D-AFE6-101A7950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02" y="1861093"/>
            <a:ext cx="4996299" cy="467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8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8262"/>
            <a:ext cx="9144000" cy="121929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333333"/>
                </a:solidFill>
                <a:latin typeface="Open Sans"/>
              </a:rPr>
              <a:t>Примеры приложений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ru-RU" b="1" dirty="0">
                <a:solidFill>
                  <a:srgbClr val="333333"/>
                </a:solidFill>
                <a:latin typeface="Open Sans"/>
              </a:rPr>
              <a:t>анализа временных рядов</a:t>
            </a:r>
            <a:r>
              <a:rPr lang="ru-RU" sz="4000" b="1" dirty="0"/>
              <a:t>.</a:t>
            </a:r>
            <a:endParaRPr lang="en-US" sz="4000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407561"/>
            <a:ext cx="9705977" cy="4986891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dirty="0"/>
              <a:t>База данных временных рядов</a:t>
            </a:r>
            <a:endParaRPr lang="en-US" sz="24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878116-7452-EA35-06BE-B307C619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37890" name="Picture 2" descr="image.png">
            <a:extLst>
              <a:ext uri="{FF2B5EF4-FFF2-40B4-BE49-F238E27FC236}">
                <a16:creationId xmlns:a16="http://schemas.microsoft.com/office/drawing/2014/main" id="{FD95517E-B974-4F56-938D-581755E5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50" y="1789115"/>
            <a:ext cx="7058739" cy="492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9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988" y="74614"/>
            <a:ext cx="8771026" cy="1025352"/>
          </a:xfrm>
        </p:spPr>
        <p:txBody>
          <a:bodyPr>
            <a:normAutofit/>
          </a:bodyPr>
          <a:lstStyle/>
          <a:p>
            <a:r>
              <a:rPr lang="ru-RU" altLang="en-US" sz="28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15799F-0FE8-D017-24CD-1F0FBC83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16</a:t>
            </a:fld>
            <a:endParaRPr lang="en-US"/>
          </a:p>
        </p:txBody>
      </p:sp>
      <p:pic>
        <p:nvPicPr>
          <p:cNvPr id="29698" name="Picture 2" descr="image.png">
            <a:extLst>
              <a:ext uri="{FF2B5EF4-FFF2-40B4-BE49-F238E27FC236}">
                <a16:creationId xmlns:a16="http://schemas.microsoft.com/office/drawing/2014/main" id="{591AD247-CA5F-4AC3-86E6-E08976B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17" y="4607082"/>
            <a:ext cx="5110157" cy="208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image.png">
            <a:extLst>
              <a:ext uri="{FF2B5EF4-FFF2-40B4-BE49-F238E27FC236}">
                <a16:creationId xmlns:a16="http://schemas.microsoft.com/office/drawing/2014/main" id="{2C8D8760-E267-4A4C-ADAA-4135ECA3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23" y="1207628"/>
            <a:ext cx="5238751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B4B66-933B-40B2-B3B7-AAEFABF05CFB}"/>
              </a:ext>
            </a:extLst>
          </p:cNvPr>
          <p:cNvSpPr txBox="1"/>
          <p:nvPr/>
        </p:nvSpPr>
        <p:spPr>
          <a:xfrm>
            <a:off x="1787923" y="1099966"/>
            <a:ext cx="1962204" cy="3002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351" dirty="0"/>
              <a:t>Предсказание значений</a:t>
            </a:r>
            <a:endParaRPr lang="en-US" sz="135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BDCBB-58A2-45CD-B31F-C336FB706561}"/>
              </a:ext>
            </a:extLst>
          </p:cNvPr>
          <p:cNvSpPr txBox="1"/>
          <p:nvPr/>
        </p:nvSpPr>
        <p:spPr>
          <a:xfrm>
            <a:off x="3331717" y="4214574"/>
            <a:ext cx="1656159" cy="3002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351" dirty="0"/>
              <a:t>Оценка параметров</a:t>
            </a:r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644879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FC442-3A39-4F36-AF23-6C0552F78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32DC9-7B0B-75F1-E00C-9C0FE59F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4615"/>
            <a:ext cx="9144000" cy="1144289"/>
          </a:xfrm>
        </p:spPr>
        <p:txBody>
          <a:bodyPr>
            <a:normAutofit/>
          </a:bodyPr>
          <a:lstStyle/>
          <a:p>
            <a:pPr algn="ctr"/>
            <a:r>
              <a:rPr lang="ru-RU" altLang="en-US" sz="28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FA869A-1A82-18F8-7700-73610E23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8406" y="6418263"/>
            <a:ext cx="2057400" cy="365125"/>
          </a:xfrm>
        </p:spPr>
        <p:txBody>
          <a:bodyPr/>
          <a:lstStyle/>
          <a:p>
            <a:fld id="{45C3B737-A709-4ABC-AFE0-A6B067850C48}" type="slidenum">
              <a:rPr lang="en-US" smtClean="0"/>
              <a:t>17</a:t>
            </a:fld>
            <a:endParaRPr lang="en-US" dirty="0"/>
          </a:p>
        </p:txBody>
      </p:sp>
      <p:pic>
        <p:nvPicPr>
          <p:cNvPr id="16" name="Picture 8" descr="image.png">
            <a:extLst>
              <a:ext uri="{FF2B5EF4-FFF2-40B4-BE49-F238E27FC236}">
                <a16:creationId xmlns:a16="http://schemas.microsoft.com/office/drawing/2014/main" id="{8A6766DF-5054-6E98-DC22-22EE86F0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94" y="1431100"/>
            <a:ext cx="4410073" cy="228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4E60CF-0559-170F-3495-95A779D9AB99}"/>
              </a:ext>
            </a:extLst>
          </p:cNvPr>
          <p:cNvSpPr txBox="1"/>
          <p:nvPr/>
        </p:nvSpPr>
        <p:spPr>
          <a:xfrm>
            <a:off x="3371393" y="1068798"/>
            <a:ext cx="2414315" cy="3002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351" dirty="0"/>
              <a:t>Поиск и выделение паттернов</a:t>
            </a:r>
            <a:endParaRPr lang="en-US" sz="1351" dirty="0"/>
          </a:p>
        </p:txBody>
      </p:sp>
      <p:pic>
        <p:nvPicPr>
          <p:cNvPr id="6146" name="Picture 2" descr="Deep Learning for Time Series Classification: a brief overview | by Hassan  Ismail Fawaz | Medium">
            <a:extLst>
              <a:ext uri="{FF2B5EF4-FFF2-40B4-BE49-F238E27FC236}">
                <a16:creationId xmlns:a16="http://schemas.microsoft.com/office/drawing/2014/main" id="{27D2D0CD-302D-F8CF-8535-4D8090A3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393" y="3927531"/>
            <a:ext cx="3585687" cy="28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F57393-5718-A3A7-8C79-D31311F8702E}"/>
              </a:ext>
            </a:extLst>
          </p:cNvPr>
          <p:cNvSpPr txBox="1"/>
          <p:nvPr/>
        </p:nvSpPr>
        <p:spPr>
          <a:xfrm>
            <a:off x="6221608" y="4411099"/>
            <a:ext cx="1306448" cy="3002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351" dirty="0"/>
              <a:t>классификация</a:t>
            </a:r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2932661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E9670-916F-477C-89BA-5FF47822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74614"/>
            <a:ext cx="9024257" cy="1027121"/>
          </a:xfrm>
        </p:spPr>
        <p:txBody>
          <a:bodyPr>
            <a:normAutofit/>
          </a:bodyPr>
          <a:lstStyle/>
          <a:p>
            <a:pPr algn="ctr"/>
            <a:r>
              <a:rPr lang="ru-RU" altLang="en-US" sz="2800" b="1" dirty="0">
                <a:solidFill>
                  <a:srgbClr val="333333"/>
                </a:solidFill>
                <a:latin typeface="Open Sans"/>
              </a:rPr>
              <a:t>Примеры задач анализа временных рядов</a:t>
            </a:r>
            <a:endParaRPr lang="en-US" sz="2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7955FD-0AC6-2B0E-CAE2-395B3FDC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18</a:t>
            </a:fld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45E777-883D-4B3B-9F6D-EF68E8D24447}"/>
              </a:ext>
            </a:extLst>
          </p:cNvPr>
          <p:cNvSpPr/>
          <p:nvPr/>
        </p:nvSpPr>
        <p:spPr>
          <a:xfrm>
            <a:off x="2136597" y="1085852"/>
            <a:ext cx="2654894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1" dirty="0">
                <a:solidFill>
                  <a:srgbClr val="000000"/>
                </a:solidFill>
                <a:latin typeface="Georgia" panose="02040502050405020303" pitchFamily="18" charset="0"/>
              </a:rPr>
              <a:t>Сегментация временного ряда</a:t>
            </a:r>
            <a:endParaRPr lang="en-US" sz="1351" dirty="0"/>
          </a:p>
        </p:txBody>
      </p:sp>
      <p:pic>
        <p:nvPicPr>
          <p:cNvPr id="30724" name="Picture 4" descr="image.png">
            <a:extLst>
              <a:ext uri="{FF2B5EF4-FFF2-40B4-BE49-F238E27FC236}">
                <a16:creationId xmlns:a16="http://schemas.microsoft.com/office/drawing/2014/main" id="{817E5D86-CF1F-48B3-8D14-23CDE0A1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916084"/>
            <a:ext cx="5133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AFF9D39-C232-46E8-B419-80C7689C63B4}"/>
              </a:ext>
            </a:extLst>
          </p:cNvPr>
          <p:cNvSpPr/>
          <p:nvPr/>
        </p:nvSpPr>
        <p:spPr>
          <a:xfrm>
            <a:off x="2361115" y="4362841"/>
            <a:ext cx="2828018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1" dirty="0">
                <a:solidFill>
                  <a:srgbClr val="000000"/>
                </a:solidFill>
                <a:latin typeface="Georgia" panose="02040502050405020303" pitchFamily="18" charset="0"/>
              </a:rPr>
              <a:t>Кластеризация временного ряда</a:t>
            </a:r>
            <a:endParaRPr lang="en-US" sz="1351" dirty="0"/>
          </a:p>
        </p:txBody>
      </p:sp>
      <p:pic>
        <p:nvPicPr>
          <p:cNvPr id="17" name="Picture 6" descr="image.png">
            <a:extLst>
              <a:ext uri="{FF2B5EF4-FFF2-40B4-BE49-F238E27FC236}">
                <a16:creationId xmlns:a16="http://schemas.microsoft.com/office/drawing/2014/main" id="{4735A125-389B-40BD-B2FB-7DD620B9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6" y="2717578"/>
            <a:ext cx="4238625" cy="30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2226AB-8B1C-4FC6-BE74-64D0635CC554}"/>
              </a:ext>
            </a:extLst>
          </p:cNvPr>
          <p:cNvSpPr txBox="1"/>
          <p:nvPr/>
        </p:nvSpPr>
        <p:spPr>
          <a:xfrm>
            <a:off x="7590426" y="2257909"/>
            <a:ext cx="3077575" cy="3002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351" dirty="0"/>
              <a:t>Поиск аномалий</a:t>
            </a:r>
            <a:endParaRPr lang="en-US" sz="1351" dirty="0"/>
          </a:p>
        </p:txBody>
      </p:sp>
      <p:pic>
        <p:nvPicPr>
          <p:cNvPr id="30722" name="Picture 2" descr="image.png">
            <a:extLst>
              <a:ext uri="{FF2B5EF4-FFF2-40B4-BE49-F238E27FC236}">
                <a16:creationId xmlns:a16="http://schemas.microsoft.com/office/drawing/2014/main" id="{044CE5D0-4C93-426E-9EDD-17A05B819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17664" r="8442" b="22405"/>
          <a:stretch/>
        </p:blipFill>
        <p:spPr bwMode="auto">
          <a:xfrm>
            <a:off x="1524001" y="1418885"/>
            <a:ext cx="6076951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34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8"/>
            <a:ext cx="10932920" cy="3760935"/>
          </a:xfrm>
        </p:spPr>
        <p:txBody>
          <a:bodyPr>
            <a:normAutofit/>
          </a:bodyPr>
          <a:lstStyle/>
          <a:p>
            <a:r>
              <a:rPr lang="ru-RU" sz="8000" dirty="0"/>
              <a:t>Модели временных рядов</a:t>
            </a:r>
            <a:endParaRPr lang="en-US" sz="8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D119B21-FD0D-8608-8FD0-D69C0A76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749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временных рядов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971" y="1306286"/>
            <a:ext cx="8839200" cy="547052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ru-RU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Временные ряды —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это набор оцифрованных проиндексированных значений, в которых каждый отсчет связан с другим некоторой зависимостью. </a:t>
            </a:r>
          </a:p>
          <a:p>
            <a:pPr indent="450203">
              <a:lnSpc>
                <a:spcPct val="107000"/>
              </a:lnSpc>
              <a:tabLst>
                <a:tab pos="228594" algn="l"/>
                <a:tab pos="473063" algn="l"/>
              </a:tabLs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Часто временной ряд — это набор наблюдений (выборок), проиндексированных по времени (но также может использоваться другая индексированная переменная). 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03">
              <a:lnSpc>
                <a:spcPct val="107000"/>
              </a:lnSpc>
              <a:tabLst>
                <a:tab pos="228594" algn="l"/>
                <a:tab pos="473063" algn="l"/>
              </a:tabLs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В общем случае временная переменная дискретна и задана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 равномерными временными шагами, и в этом случае мы имеем дискретный временной ряд. 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450203">
              <a:lnSpc>
                <a:spcPct val="107000"/>
              </a:lnSpc>
              <a:tabLst>
                <a:tab pos="228594" algn="l"/>
                <a:tab pos="473063" algn="l"/>
              </a:tabLst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Однако он может быть непрерывным, в этом случае мы можем сказать, что у нас есть непрерывные временные ряды.</a:t>
            </a: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A1FA70-A553-4CD1-E184-41BACC8E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7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0" y="197786"/>
            <a:ext cx="8969829" cy="880808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Модели временных рядов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1" y="1219203"/>
                <a:ext cx="8969829" cy="4996541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sz="2400" b="1" dirty="0"/>
                  <a:t>Модель временного ряда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- это специфическая (выбранная, формализованная) зависимость совместного распределения вероятностей значений модели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400" dirty="0"/>
                  <a:t> по временным шагам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/>
                  <a:t>. В модели временных рядов часто выделяют следующие части:</a:t>
                </a:r>
              </a:p>
              <a:p>
                <a:r>
                  <a:rPr lang="ru-RU" sz="2400" b="1" dirty="0"/>
                  <a:t>Детерминированная часть:</a:t>
                </a:r>
              </a:p>
              <a:p>
                <a:pPr lvl="1"/>
                <a:r>
                  <a:rPr lang="ru-RU" sz="2000" b="1" dirty="0"/>
                  <a:t>тренд</a:t>
                </a:r>
                <a:r>
                  <a:rPr lang="ru-RU" sz="2000" dirty="0"/>
                  <a:t> - медленно меняющаяся часть зависимости временного ряда.</a:t>
                </a:r>
              </a:p>
              <a:p>
                <a:pPr lvl="1"/>
                <a:r>
                  <a:rPr lang="ru-RU" sz="2000" b="1" dirty="0"/>
                  <a:t>сезонность</a:t>
                </a:r>
                <a:r>
                  <a:rPr lang="ru-RU" sz="2000" dirty="0"/>
                  <a:t> - некоторые «относительно быстро меняющиеся» периодические составляющие, как правило тут речь идет о регулярном периоде.</a:t>
                </a:r>
              </a:p>
              <a:p>
                <a:pPr lvl="1"/>
                <a:r>
                  <a:rPr lang="ru-RU" sz="2000" b="1" dirty="0"/>
                  <a:t>цикличность</a:t>
                </a:r>
                <a:r>
                  <a:rPr lang="ru-RU" sz="2000" dirty="0"/>
                  <a:t> - это некоторые периодические компоненты с "относительно медленным изменением" с нерегулярным периодом и относительно высокой интенсивностью.</a:t>
                </a:r>
              </a:p>
              <a:p>
                <a:pPr lvl="0"/>
                <a:r>
                  <a:rPr lang="ru-RU" sz="2400" b="1" dirty="0"/>
                  <a:t>Стохастическая часть. В идеале необъяснимая часть – не содержащая информации, которую мы можем объяснить моделью ВР</a:t>
                </a:r>
              </a:p>
              <a:p>
                <a:pPr lvl="1"/>
                <a:r>
                  <a:rPr lang="ru-RU" sz="2000" b="1" dirty="0"/>
                  <a:t>шум</a:t>
                </a:r>
                <a:r>
                  <a:rPr lang="ru-RU" sz="2000" dirty="0"/>
                  <a:t> - это некоторое случайное (стохастическое) искажение выходных значений - нерегулярные или случайные колебания (вариации).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1" y="1219203"/>
                <a:ext cx="8969829" cy="4996541"/>
              </a:xfrm>
              <a:blipFill>
                <a:blip r:embed="rId2"/>
                <a:stretch>
                  <a:fillRect l="-849" t="-1777" r="-1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B3CEE1-A962-8910-6AEB-486FD3DA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9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55" y="1977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Модели временных рядов</a:t>
            </a:r>
            <a:endParaRPr lang="en-US" b="1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513BC4-619C-5796-C3D8-8D7D18E7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pic>
        <p:nvPicPr>
          <p:cNvPr id="4100" name="Picture 4" descr="Forecasting &amp; Time Series Minggu 6. Learning Objectives Understand the  three categories of forecasting techniques available. Become aware of the  four. - ppt download">
            <a:extLst>
              <a:ext uri="{FF2B5EF4-FFF2-40B4-BE49-F238E27FC236}">
                <a16:creationId xmlns:a16="http://schemas.microsoft.com/office/drawing/2014/main" id="{BD49A6F3-B2F4-FEB1-3BFD-5493F5EDE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1"/>
          <a:stretch/>
        </p:blipFill>
        <p:spPr bwMode="auto">
          <a:xfrm>
            <a:off x="1806325" y="1170924"/>
            <a:ext cx="7925504" cy="532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564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BC224-5611-EDB6-2AE8-D1B2C9396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0EBB5-78A3-D04C-27A1-7C61CCB5D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77" y="-1434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Модели временных рядов</a:t>
            </a:r>
            <a:endParaRPr lang="en-US" b="1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436C05-9AB4-36DA-4472-DED2A35B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4D2B2744-9A95-61D2-C416-54764110E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733" y="4281443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FE242AF-B3E5-08BE-0C9D-CEBA5104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098" name="Picture 2" descr="Time Series Analysis and Mining with R | R-bloggers">
            <a:extLst>
              <a:ext uri="{FF2B5EF4-FFF2-40B4-BE49-F238E27FC236}">
                <a16:creationId xmlns:a16="http://schemas.microsoft.com/office/drawing/2014/main" id="{E115A0AB-785A-8E47-5261-50063DE4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72" y="888972"/>
            <a:ext cx="557530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734FF2B7-4A3C-6659-E8DE-0402FDE6680E}"/>
              </a:ext>
            </a:extLst>
          </p:cNvPr>
          <p:cNvSpPr/>
          <p:nvPr/>
        </p:nvSpPr>
        <p:spPr>
          <a:xfrm>
            <a:off x="2840308" y="2520365"/>
            <a:ext cx="5872965" cy="2178423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CA89B8D5-5F94-0959-D179-DFA941A2A506}"/>
              </a:ext>
            </a:extLst>
          </p:cNvPr>
          <p:cNvSpPr/>
          <p:nvPr/>
        </p:nvSpPr>
        <p:spPr>
          <a:xfrm>
            <a:off x="2822759" y="4698788"/>
            <a:ext cx="5872965" cy="1761079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3C248-E0E8-90FD-FA10-FED086E9A8D2}"/>
              </a:ext>
            </a:extLst>
          </p:cNvPr>
          <p:cNvSpPr txBox="1"/>
          <p:nvPr/>
        </p:nvSpPr>
        <p:spPr>
          <a:xfrm>
            <a:off x="4191888" y="2515957"/>
            <a:ext cx="214796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1" dirty="0"/>
              <a:t>Детерминированная часть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F6560-FEC8-8F48-6BE0-881944255724}"/>
              </a:ext>
            </a:extLst>
          </p:cNvPr>
          <p:cNvSpPr txBox="1"/>
          <p:nvPr/>
        </p:nvSpPr>
        <p:spPr>
          <a:xfrm>
            <a:off x="2974627" y="5891775"/>
            <a:ext cx="572109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1" dirty="0"/>
              <a:t>Необъясненная информация – мы хотим чтобы тут была чисто стохастическая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247477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5687"/>
            <a:ext cx="8679111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Модели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114427"/>
            <a:ext cx="9067800" cy="5545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Следует сделать несколько заметок касательно моделей временного ряда:</a:t>
            </a:r>
          </a:p>
          <a:p>
            <a:pPr lvl="0"/>
            <a:r>
              <a:rPr lang="ru-RU" sz="2400" b="1" dirty="0"/>
              <a:t>При проведении тренд-сезонной декомпозиции компонент шум может рассматриваться как вся остаточная часть.</a:t>
            </a:r>
          </a:p>
          <a:p>
            <a:pPr lvl="0"/>
            <a:r>
              <a:rPr lang="ru-RU" sz="2400" dirty="0"/>
              <a:t>Мы  можем поделить все компоненты на детерминированные и случайные.</a:t>
            </a:r>
          </a:p>
          <a:p>
            <a:pPr lvl="0"/>
            <a:r>
              <a:rPr lang="ru-RU" sz="2400" dirty="0"/>
              <a:t>Часто все компоненты y(t), кроме шумов рассматриваются ка детерминированный (заданные определенно) характер.</a:t>
            </a:r>
          </a:p>
          <a:p>
            <a:pPr lvl="1"/>
            <a:r>
              <a:rPr lang="ru-RU" dirty="0"/>
              <a:t>Однако в некоторых случаях компоненты также могут рассматриваться как стохастические(случайные) (только формально).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384E1E-D016-EC9D-CA57-AA321904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4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8902284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Модели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123470"/>
            <a:ext cx="8749884" cy="5598006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ru-RU" sz="2400" dirty="0"/>
              <a:t>Относительно модели ряда, предполагается, что временные ряды генерируются через регулярные интервалы времени (например, дневная температура), и поэтому называются регулярными временными рядами.</a:t>
            </a:r>
          </a:p>
          <a:p>
            <a:pPr lvl="1" algn="just">
              <a:lnSpc>
                <a:spcPct val="150000"/>
              </a:lnSpc>
            </a:pPr>
            <a:r>
              <a:rPr lang="ru-RU" sz="2000" dirty="0"/>
              <a:t> Однако данные временного ряда не обязательно должны поступать через определенные промежутки времени. </a:t>
            </a:r>
          </a:p>
          <a:p>
            <a:pPr lvl="1" algn="just">
              <a:lnSpc>
                <a:spcPct val="150000"/>
              </a:lnSpc>
            </a:pPr>
            <a:r>
              <a:rPr lang="ru-RU" sz="2000" dirty="0"/>
              <a:t>В таком случае это называется нерегулярным временным рядом. Пополнение счета или снятие средств в банкомате являются примерами нерегулярных временных рядов.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EBCB86-1BA3-8ECB-A9AD-1F7D555E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82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8852444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тренда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515" y="1312212"/>
            <a:ext cx="8588829" cy="5545789"/>
          </a:xfrm>
        </p:spPr>
        <p:txBody>
          <a:bodyPr>
            <a:noAutofit/>
          </a:bodyPr>
          <a:lstStyle/>
          <a:p>
            <a:r>
              <a:rPr lang="ru-RU" sz="2000" dirty="0"/>
              <a:t>Основные части временных рядов - это тренд и сезонность. Когда у нас есть данные, первое, что нам нужно, это определить часть тренда.</a:t>
            </a:r>
          </a:p>
          <a:p>
            <a:pPr marL="0" indent="0">
              <a:buNone/>
            </a:pPr>
            <a:r>
              <a:rPr lang="ru-RU" sz="2400" b="1" dirty="0"/>
              <a:t>В отношении тренда важны следующие моменты.</a:t>
            </a:r>
            <a:endParaRPr lang="ru-RU" sz="2400" dirty="0"/>
          </a:p>
          <a:p>
            <a:pPr lvl="0"/>
            <a:r>
              <a:rPr lang="ru-RU" sz="2400" dirty="0"/>
              <a:t>Часто мы не знаем, как аппроксимировать тренд наилучшим образом, если это не линейный тренд.</a:t>
            </a:r>
          </a:p>
          <a:p>
            <a:pPr lvl="1"/>
            <a:r>
              <a:rPr lang="ru-RU" sz="2000" dirty="0"/>
              <a:t>Погрешность аппроксимации тренда имеет основное влияние на погрешность прогноза временного ряда или оценки его параметров.</a:t>
            </a:r>
          </a:p>
          <a:p>
            <a:pPr lvl="0"/>
            <a:r>
              <a:rPr lang="ru-RU" sz="2400" dirty="0"/>
              <a:t>Для большинства реальных временных рядов тренд - это функция не монотонного роста (или падения). </a:t>
            </a:r>
          </a:p>
          <a:p>
            <a:pPr lvl="1"/>
            <a:r>
              <a:rPr lang="ru-RU" sz="2000" dirty="0"/>
              <a:t>В этом случае можно сказать, что мы говорим </a:t>
            </a:r>
            <a:br>
              <a:rPr lang="ru-RU" sz="2000" dirty="0"/>
            </a:br>
            <a:r>
              <a:rPr lang="ru-RU" sz="2000" dirty="0"/>
              <a:t>и о тренде, и о цикличности вместе.</a:t>
            </a:r>
          </a:p>
          <a:p>
            <a:pPr lvl="1"/>
            <a:r>
              <a:rPr lang="ru-RU" sz="2000" dirty="0"/>
              <a:t>Во многих случаях циклическую часть ряда</a:t>
            </a:r>
            <a:br>
              <a:rPr lang="ru-RU" sz="2000" dirty="0"/>
            </a:br>
            <a:r>
              <a:rPr lang="ru-RU" sz="2000" dirty="0"/>
              <a:t> можно рассматривать как его сложный тренд,</a:t>
            </a:r>
            <a:br>
              <a:rPr lang="ru-RU" sz="2000" dirty="0"/>
            </a:br>
            <a:r>
              <a:rPr lang="ru-RU" sz="2000" dirty="0"/>
              <a:t> либо как его сезонность.</a:t>
            </a:r>
          </a:p>
          <a:p>
            <a:pPr lvl="1"/>
            <a:endParaRPr lang="ru-RU" sz="20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3B66C0-D8E7-354C-4B55-A06C710B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79338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73C22-A4E2-41D1-1B45-FD165A9F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CCE6C-2556-AD06-8DCB-01C23178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86" y="197786"/>
            <a:ext cx="9814469" cy="1108501"/>
          </a:xfrm>
        </p:spPr>
        <p:txBody>
          <a:bodyPr>
            <a:normAutofit/>
          </a:bodyPr>
          <a:lstStyle/>
          <a:p>
            <a:r>
              <a:rPr lang="ru-RU" b="1" dirty="0"/>
              <a:t>Модели тренда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E111D1-ACB5-443A-ADAB-D78800F1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7" y="1114427"/>
            <a:ext cx="8753093" cy="5545789"/>
          </a:xfrm>
        </p:spPr>
        <p:txBody>
          <a:bodyPr>
            <a:noAutofit/>
          </a:bodyPr>
          <a:lstStyle/>
          <a:p>
            <a:r>
              <a:rPr lang="ru-RU" sz="2000" dirty="0"/>
              <a:t>Основные части временных рядов - это тренд и сезонность. Когда у нас есть данные, первое, что нам нужно, это определить часть тренда.</a:t>
            </a:r>
          </a:p>
          <a:p>
            <a:pPr marL="0" indent="0">
              <a:buNone/>
            </a:pPr>
            <a:r>
              <a:rPr lang="ru-RU" sz="2400" b="1" dirty="0"/>
              <a:t>В отношении тренда важны следующие моменты.</a:t>
            </a:r>
            <a:endParaRPr lang="ru-RU" sz="2400" dirty="0"/>
          </a:p>
          <a:p>
            <a:pPr lvl="0"/>
            <a:r>
              <a:rPr lang="ru-RU" sz="2400" dirty="0"/>
              <a:t>Часто мы не знаем, как аппроксимировать тренд наилучшим образом, если это не линейный тренд.</a:t>
            </a:r>
          </a:p>
          <a:p>
            <a:pPr lvl="0"/>
            <a:r>
              <a:rPr lang="ru-RU" sz="2400" dirty="0"/>
              <a:t>Для большинства реальных временных рядов тренд - это функция не монотонного роста (или падения). </a:t>
            </a:r>
          </a:p>
          <a:p>
            <a:pPr lvl="1"/>
            <a:endParaRPr lang="ru-RU" sz="20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603741-442C-EAC8-FA36-55275806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AD86F494-B3F8-2A22-34AF-BE3FC71DC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pic>
        <p:nvPicPr>
          <p:cNvPr id="3074" name="Picture 2" descr="Strategic inflection points in ventures - by pat ben">
            <a:extLst>
              <a:ext uri="{FF2B5EF4-FFF2-40B4-BE49-F238E27FC236}">
                <a16:creationId xmlns:a16="http://schemas.microsoft.com/office/drawing/2014/main" id="{162C1744-A7FA-4B21-16AE-B84DB14C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05" y="4093588"/>
            <a:ext cx="5204875" cy="276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6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9901555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тренда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7" y="1114427"/>
            <a:ext cx="9666515" cy="5545789"/>
          </a:xfrm>
        </p:spPr>
        <p:txBody>
          <a:bodyPr>
            <a:noAutofit/>
          </a:bodyPr>
          <a:lstStyle/>
          <a:p>
            <a:pPr lvl="0"/>
            <a:r>
              <a:rPr lang="ru-RU" sz="2400" dirty="0"/>
              <a:t>Тренд может иметь точки перегиба и/или участки насыщения.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F597E3-D4A9-5703-FA99-67D0C32F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376DED-214A-C576-360D-86DA321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16" y="1677952"/>
            <a:ext cx="5949385" cy="48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6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F79B3-4E01-B803-5ECD-B69C4AF0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B99F6-9F48-AF0A-0720-DA6B38A01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9901555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тренда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E1FC56-C81C-31B2-B8FD-4245C126F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7" y="1114427"/>
            <a:ext cx="8893628" cy="5545789"/>
          </a:xfrm>
        </p:spPr>
        <p:txBody>
          <a:bodyPr>
            <a:noAutofit/>
          </a:bodyPr>
          <a:lstStyle/>
          <a:p>
            <a:pPr lvl="0"/>
            <a:r>
              <a:rPr lang="ru-RU" sz="2400" dirty="0"/>
              <a:t>Тренд может иметь точки перегиба и/или участки насыщения. </a:t>
            </a:r>
          </a:p>
          <a:p>
            <a:pPr lvl="0"/>
            <a:r>
              <a:rPr lang="ru-RU" sz="2400" dirty="0"/>
              <a:t>Часто такие точки необходимо спрогнозировать с максимальной точностью.</a:t>
            </a:r>
          </a:p>
          <a:p>
            <a:pPr lvl="0"/>
            <a:r>
              <a:rPr lang="ru-RU" sz="2400" dirty="0"/>
              <a:t>Кусочно-монотонное поведение является естественным для многих реальных процессов, поэтому очень важно определить точку перегиба. </a:t>
            </a:r>
          </a:p>
          <a:p>
            <a:pPr lvl="0"/>
            <a:r>
              <a:rPr lang="ru-RU" sz="2400" dirty="0"/>
              <a:t>Если тренд имеет сложную форму, </a:t>
            </a:r>
            <a:br>
              <a:rPr lang="ru-RU" sz="2400" dirty="0"/>
            </a:br>
            <a:r>
              <a:rPr lang="ru-RU" sz="2400" dirty="0"/>
              <a:t>может быть трудно его выделить. </a:t>
            </a:r>
          </a:p>
          <a:p>
            <a:pPr lvl="0"/>
            <a:r>
              <a:rPr lang="ru-RU" sz="2400" dirty="0"/>
              <a:t>В некоторых случая можно неверно</a:t>
            </a:r>
            <a:br>
              <a:rPr lang="ru-RU" sz="2400" dirty="0"/>
            </a:br>
            <a:r>
              <a:rPr lang="ru-RU" sz="2400" dirty="0"/>
              <a:t> предположить об отсутствии тренда.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960643-CAA1-0303-3C34-67417076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DBD91AAB-D83C-4F5A-F30E-98C87EEB0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9C018E-C59E-0A5E-5340-5E6DDAD61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E65998-374A-B7B8-DEC1-3EED55003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422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9901555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тренда временных рядов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247" y="1114427"/>
            <a:ext cx="9096011" cy="5545789"/>
          </a:xfrm>
        </p:spPr>
        <p:txBody>
          <a:bodyPr>
            <a:noAutofit/>
          </a:bodyPr>
          <a:lstStyle/>
          <a:p>
            <a:pPr lvl="0"/>
            <a:r>
              <a:rPr lang="ru-RU" sz="2400" dirty="0"/>
              <a:t>На детерминированный тренд могут влиять несколько случайных эффектов, таких как случайное блуждание и дрейф. </a:t>
            </a:r>
          </a:p>
          <a:p>
            <a:pPr lvl="0"/>
            <a:r>
              <a:rPr lang="ru-RU" sz="2400" dirty="0"/>
              <a:t>В это случае тренд будет иметь случайное поведение. </a:t>
            </a:r>
          </a:p>
          <a:p>
            <a:pPr lvl="0"/>
            <a:r>
              <a:rPr lang="ru-RU" sz="2400" dirty="0"/>
              <a:t>Фактически, эти эффекты можно рассматривать как шум, но в основном они влияют только на часть тренда.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BEABBE-F51A-880D-0DA2-D82DB251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29</a:t>
            </a:fld>
            <a:endParaRPr lang="en-US"/>
          </a:p>
        </p:txBody>
      </p:sp>
      <p:pic>
        <p:nvPicPr>
          <p:cNvPr id="5122" name="Picture 2" descr="2.3 Time series patterns | Forecasting: Principles and Practice (2nd ed)">
            <a:extLst>
              <a:ext uri="{FF2B5EF4-FFF2-40B4-BE49-F238E27FC236}">
                <a16:creationId xmlns:a16="http://schemas.microsoft.com/office/drawing/2014/main" id="{0F2A85A7-019D-1C00-C9EB-40359FBD4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1" t="6084" b="51446"/>
          <a:stretch/>
        </p:blipFill>
        <p:spPr bwMode="auto">
          <a:xfrm>
            <a:off x="1643744" y="3429001"/>
            <a:ext cx="4990977" cy="26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andom Walk Line Plot">
            <a:extLst>
              <a:ext uri="{FF2B5EF4-FFF2-40B4-BE49-F238E27FC236}">
                <a16:creationId xmlns:a16="http://schemas.microsoft.com/office/drawing/2014/main" id="{B3D2E0DC-7D13-643F-BA9F-E981A3DE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56" y="2981167"/>
            <a:ext cx="4500245" cy="33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749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временных рядов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208315"/>
            <a:ext cx="8980714" cy="5568500"/>
          </a:xfrm>
        </p:spPr>
        <p:txBody>
          <a:bodyPr>
            <a:normAutofit/>
          </a:bodyPr>
          <a:lstStyle/>
          <a:p>
            <a:pPr marL="685783" indent="-457189">
              <a:lnSpc>
                <a:spcPct val="107000"/>
              </a:lnSpc>
            </a:pPr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Анализ временных рядов</a:t>
            </a: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 - это один или последовательный набор методов/алгоритмов для получения (или оценки/прогнозирования) некоторых параметров (или характеристик) ряда.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3" indent="-457189">
              <a:lnSpc>
                <a:spcPct val="107000"/>
              </a:lnSpc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Такими характеристиками могут быть дальнейшие (предыдущие) значения выборки, некоторые параметры ряда или вообще оценка соответствия ряда некоторой модели. 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3" indent="-457189">
              <a:lnSpc>
                <a:spcPct val="107000"/>
              </a:lnSpc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Как правило, ряды обрабатываются статистическими методами анализа.</a:t>
            </a:r>
            <a:r>
              <a:rPr lang="ru-RU" b="1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3200" dirty="0"/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8DA7E7-26E7-8306-9F79-74D4764A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410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TS.png">
            <a:extLst>
              <a:ext uri="{FF2B5EF4-FFF2-40B4-BE49-F238E27FC236}">
                <a16:creationId xmlns:a16="http://schemas.microsoft.com/office/drawing/2014/main" id="{71552C2B-45EF-D123-F541-8D49CC7E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181" y="4812870"/>
            <a:ext cx="4512391" cy="20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842" y="43936"/>
            <a:ext cx="8702065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Модели временных рядов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2841" y="979715"/>
                <a:ext cx="8702130" cy="5680501"/>
              </a:xfrm>
            </p:spPr>
            <p:txBody>
              <a:bodyPr>
                <a:normAutofit/>
              </a:bodyPr>
              <a:lstStyle/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en-US" sz="2300" dirty="0"/>
                  <a:t>Простейшим случаем временного ряда является одномерная зависимость значения от времени, представленная в следующей форме</a:t>
                </a:r>
                <a:endParaRPr lang="ru-RU" sz="2300" i="1" dirty="0"/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fr-FR" sz="2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3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3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)+ 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𝑐𝑦𝑐𝑙𝑖𝑐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𝑠𝑒𝑎𝑠𝑜𝑛𝑎𝑙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3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r>
                  <a:rPr lang="ru-RU" sz="2300" dirty="0"/>
                  <a:t>где</a:t>
                </a:r>
                <a:r>
                  <a:rPr lang="en-US" sz="2300" dirty="0"/>
                  <a:t>     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</a:t>
                </a:r>
                <a:r>
                  <a:rPr lang="ru-RU" sz="2300" dirty="0"/>
                  <a:t>это временной ряд</a:t>
                </a:r>
                <a:r>
                  <a:rPr lang="en-US" sz="2300" dirty="0"/>
                  <a:t>, </a:t>
                </a:r>
              </a:p>
              <a:p>
                <a:pPr lvl="1"/>
                <a:r>
                  <a:rPr lang="ru-RU" sz="2000" dirty="0"/>
                  <a:t>Как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правило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это временная метка;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Также может быть </a:t>
                </a:r>
                <a:r>
                  <a:rPr lang="ru-RU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дикскрет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номер выборки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),  </a:t>
                </a:r>
              </a:p>
              <a:p>
                <a:pPr lvl="3"/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В этом случае можно пересчитать выборку во время как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4"/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где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период дискретизации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      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это некоторый начальный уровень</a:t>
                </a:r>
                <a:r>
                  <a:rPr lang="en-US" sz="2000" dirty="0"/>
                  <a:t> (</a:t>
                </a:r>
                <a:r>
                  <a:rPr lang="ru-RU" sz="2000" dirty="0"/>
                  <a:t>смещение</a:t>
                </a:r>
                <a:r>
                  <a:rPr lang="en-US" sz="2000" dirty="0"/>
                  <a:t>).  </a:t>
                </a:r>
                <a:r>
                  <a:rPr lang="en-US" sz="2300" dirty="0"/>
                  <a:t>   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2841" y="979715"/>
                <a:ext cx="8702130" cy="5680501"/>
              </a:xfrm>
              <a:blipFill>
                <a:blip r:embed="rId3"/>
                <a:stretch>
                  <a:fillRect l="-1020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80922B-AA8F-10F0-E799-A6C13FA2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7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0" y="197786"/>
            <a:ext cx="9849485" cy="1325563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5515" y="1114427"/>
                <a:ext cx="9002486" cy="5545789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300" dirty="0"/>
                  <a:t>Часто цикличность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3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23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en-US" sz="2300" dirty="0"/>
                  <a:t> включаются в тренд, в этом случае модель может быть задана как</a:t>
                </a:r>
                <a:endParaRPr lang="ru-RU" altLang="en-US" sz="2300" i="1" dirty="0"/>
              </a:p>
              <a:p>
                <a:pPr marL="0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) +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𝑠𝑒𝑎𝑠𝑜𝑛𝑎𝑙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3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2300" i="1" dirty="0"/>
                  <a:t>).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en-US" sz="2000" dirty="0">
                  <a:latin typeface="Open Sans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000" dirty="0" err="1">
                    <a:latin typeface="Open Sans"/>
                  </a:rPr>
                  <a:t>Ино</a:t>
                </a:r>
                <a:r>
                  <a:rPr lang="ru-RU" altLang="en-US" sz="2000" dirty="0" err="1">
                    <a:latin typeface="Open Sans"/>
                  </a:rPr>
                  <a:t>гда</a:t>
                </a:r>
                <a:r>
                  <a:rPr lang="ru-RU" altLang="en-US" sz="2000" dirty="0">
                    <a:latin typeface="Open Sans"/>
                  </a:rPr>
                  <a:t> в модель включают редкие, но регулярные события по типу праздничных дней в модель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𝑠𝑒𝑎𝑠𝑜𝑛𝑎𝑙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h𝑜𝑙𝑖𝑑𝑎𝑦𝑠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>
                  <a:latin typeface="Open Sans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latin typeface="Open Sans"/>
                  </a:rPr>
                  <a:t>Также иногда следует включать в модель аномалии</a:t>
                </a:r>
                <a:r>
                  <a:rPr lang="en-US" altLang="en-US" sz="2000" dirty="0">
                    <a:latin typeface="Open Sans"/>
                  </a:rPr>
                  <a:t>,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𝑠𝑒𝑎𝑠𝑜𝑛𝑎𝑙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h𝑜𝑙𝑖𝑑𝑎𝑦𝑠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𝑎𝑛𝑜𝑚𝑎𝑙𝑦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altLang="en-US" sz="2000" dirty="0">
                  <a:latin typeface="Arial" panose="020B0604020202020204" pitchFamily="34" charset="0"/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5515" y="1114427"/>
                <a:ext cx="9002486" cy="5545789"/>
              </a:xfrm>
              <a:blipFill>
                <a:blip r:embed="rId2"/>
                <a:stretch>
                  <a:fillRect l="-845" t="-685" b="-57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7EF2B8-3D80-AB22-FA4B-F0655B9E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9901556" cy="983316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рядов. Заметки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1" y="1057278"/>
                <a:ext cx="9144000" cy="5694268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latin typeface="Open Sans"/>
                  </a:rPr>
                  <a:t>В некоторых случаях также можно встретить мультипликативную модель временных рядов.</a:t>
                </a:r>
                <a:endParaRPr lang="ru-RU" altLang="en-US" sz="240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𝑡𝑟𝑒𝑛𝑑</m:t>
                      </m:r>
                      <m:d>
                        <m:d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𝑠𝑒𝑎𝑠𝑜𝑛𝑎𝑙</m:t>
                      </m:r>
                      <m:d>
                        <m:d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𝑐𝑦𝑐𝑙𝑖𝑐</m:t>
                      </m:r>
                      <m:d>
                        <m:d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>
                  <a:latin typeface="Open Sans"/>
                </a:endParaRPr>
              </a:p>
              <a:p>
                <a:pPr lvl="1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latin typeface="Open Sans"/>
                  </a:rPr>
                  <a:t>В противоположность мультипликативной, приведенная выше модель может назваться аддитивной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Open Sans"/>
                  </a:rPr>
                  <a:t>.</a:t>
                </a:r>
              </a:p>
              <a:p>
                <a:pPr lvl="2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 dirty="0">
                  <a:latin typeface="Open Sans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CDB8E57-5CA8-497C-990E-C304F4FBE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1" y="1057278"/>
                <a:ext cx="9144000" cy="5694268"/>
              </a:xfrm>
              <a:blipFill>
                <a:blip r:embed="rId2"/>
                <a:stretch>
                  <a:fillRect l="-971" t="-4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B7D1DE0-91A8-CC61-1215-B76F7F81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743025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AA29-9E3F-D2CC-A550-64B47668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FD3DF-3165-24DB-6D27-D4B5EA31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9002486" cy="983316"/>
          </a:xfrm>
        </p:spPr>
        <p:txBody>
          <a:bodyPr>
            <a:normAutofit/>
          </a:bodyPr>
          <a:lstStyle/>
          <a:p>
            <a:r>
              <a:rPr lang="ru-RU" b="1" dirty="0"/>
              <a:t>Модели временных рядов. Заметки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C7FDAC3-4424-9231-FB75-109DC27BB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5514" y="1057278"/>
                <a:ext cx="8860972" cy="5694268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latin typeface="Open Sans"/>
                  </a:rPr>
                  <a:t>В общем случае, любая модель временного рядя может быть представлена как комбинация нескольких мультипликативных моделей и аддитивных моделей, например</a:t>
                </a:r>
                <a:endParaRPr lang="ru-RU" altLang="en-US" sz="2000" i="1" dirty="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𝑡𝑟𝑒𝑛𝑑</m:t>
                          </m:r>
                          <m:d>
                            <m:d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⋅ 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𝑐𝑦𝑐𝑙𝑖𝑐</m:t>
                          </m:r>
                          <m:d>
                            <m:d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𝑠𝑒𝑎𝑠𝑜𝑛𝑎</m:t>
                          </m:r>
                          <m:sSub>
                            <m:sSub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𝑠𝑒𝑎𝑠𝑜𝑛𝑎</m:t>
                      </m:r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altLang="en-US" sz="2000" dirty="0">
                  <a:latin typeface="Open Sans"/>
                </a:endParaRPr>
              </a:p>
              <a:p>
                <a:pPr lvl="1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latin typeface="Open Sans"/>
                  </a:rPr>
                  <a:t>В более общих и сложных случаях модель может иметь несколько составляющих тренда или других компоненты, находящихся в некоторых (необязательно линейных) отношениях одна к другой.</a:t>
                </a:r>
              </a:p>
              <a:p>
                <a:pPr marL="268288" lvl="1" indent="-225425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+</m:t>
                    </m:r>
                    <m:func>
                      <m:func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800" dirty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  <m:t>𝑡𝑟𝑒𝑛𝑑</m:t>
                            </m:r>
                            <m:d>
                              <m:dPr>
                                <m:ctrlP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  <m:t>𝑐𝑦𝑐𝑙𝑖𝑐</m:t>
                            </m:r>
                            <m:d>
                              <m:dPr>
                                <m:ctrlP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altLang="en-US" sz="1800" i="1" dirty="0">
                                <a:latin typeface="Cambria Math" panose="02040503050406030204" pitchFamily="18" charset="0"/>
                              </a:rPr>
                              <m:t>𝑠𝑒𝑎𝑠𝑜𝑛𝑎</m:t>
                            </m:r>
                            <m:sSub>
                              <m:sSubPr>
                                <m:ctrlP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⋅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𝑠𝑒𝑎𝑠𝑜𝑛𝑎</m:t>
                    </m:r>
                    <m:sSub>
                      <m:sSubPr>
                        <m:ctrlPr>
                          <a:rPr lang="en-US" alt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en-US" sz="1800" dirty="0">
                  <a:latin typeface="Open Sans"/>
                </a:endParaRPr>
              </a:p>
              <a:p>
                <a:pPr lvl="2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latin typeface="Open Sans"/>
                  </a:rPr>
                  <a:t>Иногда в активных системах специально создают ВР сложных форм, например в связи</a:t>
                </a:r>
                <a:endParaRPr lang="en-US" altLang="en-US" dirty="0">
                  <a:latin typeface="Open Sans"/>
                </a:endParaRPr>
              </a:p>
              <a:p>
                <a:pPr lvl="2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1600" dirty="0">
                  <a:latin typeface="Open Sans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C7FDAC3-4424-9231-FB75-109DC27BB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5514" y="1057278"/>
                <a:ext cx="8860972" cy="5694268"/>
              </a:xfrm>
              <a:blipFill>
                <a:blip r:embed="rId2"/>
                <a:stretch>
                  <a:fillRect l="-573" t="-2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4BB2B76-455C-2F03-1503-A543A6E1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004DCFE1-0FAB-05C4-08EE-50480C32F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78208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09" y="204681"/>
            <a:ext cx="9829800" cy="911225"/>
          </a:xfrm>
        </p:spPr>
        <p:txBody>
          <a:bodyPr/>
          <a:lstStyle/>
          <a:p>
            <a:r>
              <a:rPr lang="ru-RU" dirty="0">
                <a:solidFill>
                  <a:srgbClr val="333333"/>
                </a:solidFill>
                <a:latin typeface="Open Sans"/>
              </a:rPr>
              <a:t>Популярные виды тренда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7286" y="990601"/>
                <a:ext cx="9369334" cy="573293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Отсутствие тренда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    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Случайный 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или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стохастический 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например случайное блуждание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     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Л</m:t>
                    </m:r>
                    <m:r>
                      <a:rPr lang="ru-RU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инейный тренд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Параболический тренд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Полиномиальный тренд</a:t>
                </a:r>
                <a14:m>
                  <m:oMath xmlns:m="http://schemas.openxmlformats.org/officeDocument/2006/math">
                    <m:r>
                      <a:rPr lang="ru-RU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sSup>
                      <m:sSupPr>
                        <m:ctrlPr>
                          <a:rPr lang="en-US" sz="2000" i="1" dirty="0" err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 err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Гиперболический тренд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Экспоненциальный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Насыщение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логистический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⁡(−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))</m:t>
                        </m:r>
                      </m:den>
                    </m:f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Логарифмический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sSub>
                      <m:sSubPr>
                        <m:ctrlPr>
                          <a:rPr lang="en-US" sz="2000" i="1" dirty="0" err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 err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    </m:t>
                    </m:r>
                  </m:oMath>
                </a14:m>
                <a:endParaRPr lang="ru-RU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</a:t>
                </a:r>
                <a:r>
                  <a:rPr lang="ru-RU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Гомперца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∈(0,1)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огибающей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(envelope) –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медленный циклический процесс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Многие другие функции, способные оставаться монотонными достаточного долго.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ru-RU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Отметим, что модель сезонной составляющие также не однозначна, но ее мы чаще всего можем представить рядом Фурье в силу регулярной периодичности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7286" y="990601"/>
                <a:ext cx="9369334" cy="5732930"/>
              </a:xfrm>
              <a:blipFill>
                <a:blip r:embed="rId2"/>
                <a:stretch>
                  <a:fillRect l="-271" t="-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369B91-F883-5B5C-4E2C-F600958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73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1AD7-BB33-7CC2-68FB-590F16FE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77E61-0FF9-5C6C-5474-1D8DF336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09" y="204681"/>
            <a:ext cx="9829800" cy="911225"/>
          </a:xfrm>
        </p:spPr>
        <p:txBody>
          <a:bodyPr/>
          <a:lstStyle/>
          <a:p>
            <a:r>
              <a:rPr lang="ru-RU" dirty="0">
                <a:solidFill>
                  <a:srgbClr val="333333"/>
                </a:solidFill>
                <a:latin typeface="Open Sans"/>
              </a:rPr>
              <a:t>Популярные виды тренда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928F5E-9353-4EF2-99DF-539F6AAC8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7286" y="990601"/>
                <a:ext cx="9369334" cy="573293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Отсутствие тренда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    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Случайный 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или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стохастический 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например случайное блуждание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       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Л</m:t>
                    </m:r>
                    <m:r>
                      <a:rPr lang="ru-RU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инейный тренд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Экспоненциальный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exp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 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     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Насыщение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логистический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тренд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⁡(−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))</m:t>
                        </m:r>
                      </m:den>
                    </m:f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Модель огибающей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(envelope) –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медленный циклический процесс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928F5E-9353-4EF2-99DF-539F6AAC8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7286" y="990601"/>
                <a:ext cx="9369334" cy="5732930"/>
              </a:xfrm>
              <a:blipFill>
                <a:blip r:embed="rId2"/>
                <a:stretch>
                  <a:fillRect l="-541" t="-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2D414B-DC90-4E2C-F7A1-99473ECC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5.4.3. Логистическое уравнение тренда">
            <a:extLst>
              <a:ext uri="{FF2B5EF4-FFF2-40B4-BE49-F238E27FC236}">
                <a16:creationId xmlns:a16="http://schemas.microsoft.com/office/drawing/2014/main" id="{E9A1594A-EA25-AB98-CBA2-0E4FD630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92" y="4605781"/>
            <a:ext cx="4335408" cy="165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ving Average Envelopes: Learn How Clever Traders Use Them - Commodity.com">
            <a:extLst>
              <a:ext uri="{FF2B5EF4-FFF2-40B4-BE49-F238E27FC236}">
                <a16:creationId xmlns:a16="http://schemas.microsoft.com/office/drawing/2014/main" id="{95B8019D-07C7-24CA-E023-87605303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97" y="4351030"/>
            <a:ext cx="2976281" cy="20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300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157" y="4556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Примеры трендов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08358" y="1063608"/>
            <a:ext cx="4559693" cy="536575"/>
          </a:xfrm>
        </p:spPr>
        <p:txBody>
          <a:bodyPr/>
          <a:lstStyle/>
          <a:p>
            <a:r>
              <a:rPr lang="ru-RU" dirty="0"/>
              <a:t>Тренд с точками перегиба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908862-5908-E66E-19CD-5E84D44B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4" descr="Виды и техники построения тренд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76"/>
          <a:stretch/>
        </p:blipFill>
        <p:spPr bwMode="auto">
          <a:xfrm>
            <a:off x="1524001" y="4559947"/>
            <a:ext cx="4792980" cy="18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.png">
            <a:extLst>
              <a:ext uri="{FF2B5EF4-FFF2-40B4-BE49-F238E27FC236}">
                <a16:creationId xmlns:a16="http://schemas.microsoft.com/office/drawing/2014/main" id="{E3F812E1-36AE-4582-8E25-B0EF8885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68" y="1451493"/>
            <a:ext cx="4280533" cy="24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 Prophet and the Stock Market (Part 2) — Advancing Analy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06" y="1714442"/>
            <a:ext cx="4212845" cy="24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1642655" y="1012989"/>
            <a:ext cx="10515600" cy="53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Случайный тренд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895256" y="4202607"/>
            <a:ext cx="6708867" cy="30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1" dirty="0"/>
              <a:t>Такой тренд при условии непрерывности перегибов можно описать и огибающей</a:t>
            </a:r>
          </a:p>
        </p:txBody>
      </p:sp>
      <p:pic>
        <p:nvPicPr>
          <p:cNvPr id="9" name="Picture 4" descr="Виды и техники построения тренд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5"/>
          <a:stretch/>
        </p:blipFill>
        <p:spPr bwMode="auto">
          <a:xfrm>
            <a:off x="6096001" y="4528132"/>
            <a:ext cx="4333875" cy="19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517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915" y="136525"/>
            <a:ext cx="9280071" cy="911225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Случайный тренд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21971" y="914401"/>
                <a:ext cx="9182101" cy="5568952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Случайное поведение временного ряда можно описать как модель его случайного блуждания и дрейфа.</a:t>
                </a: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Процесс случайного блуждания, в частности для тренда, можно представить как случай, когда каждое значение временного ряда во время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является значением ряда во время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− 1</m:t>
                    </m:r>
                  </m:oMath>
                </a14:m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плюс некоторое случайное движение, отмеченное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ru-RU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ru-RU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err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Если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также имеет постоянную составляющую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 эта часть называется дрифт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err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407AE0-DFB9-4EEB-B9BD-5D9D13410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1971" y="914401"/>
                <a:ext cx="9182101" cy="5568952"/>
              </a:xfrm>
              <a:blipFill>
                <a:blip r:embed="rId3"/>
                <a:stretch>
                  <a:fillRect l="-552" t="-11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218C52-E0B5-662A-B5FB-0D21EEFA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37</a:t>
            </a:fld>
            <a:endParaRPr lang="en-US"/>
          </a:p>
        </p:txBody>
      </p:sp>
      <p:pic>
        <p:nvPicPr>
          <p:cNvPr id="17410" name="Picture 2" descr="image.png">
            <a:extLst>
              <a:ext uri="{FF2B5EF4-FFF2-40B4-BE49-F238E27FC236}">
                <a16:creationId xmlns:a16="http://schemas.microsoft.com/office/drawing/2014/main" id="{EC6DCCF4-DE7E-4816-BF34-B333D705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19" y="4179552"/>
            <a:ext cx="3178629" cy="254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9A2CFD5-8376-4262-83DF-16A1B44B0BDF}"/>
                  </a:ext>
                </a:extLst>
              </p:cNvPr>
              <p:cNvSpPr/>
              <p:nvPr/>
            </p:nvSpPr>
            <p:spPr>
              <a:xfrm>
                <a:off x="1524001" y="4235364"/>
                <a:ext cx="5495927" cy="2247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Можно записать более сложное выражение для случайного блуждания, учитывающее несколько предыдущих значений с разным коэффициентом:</a:t>
                </a:r>
                <a:endParaRPr lang="en-US" sz="2000" dirty="0"/>
              </a:p>
              <a:p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это коэффициент предыдущих значений.</a:t>
                </a:r>
                <a:endParaRPr lang="en-US" sz="2000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9A2CFD5-8376-4262-83DF-16A1B44B0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235364"/>
                <a:ext cx="5495927" cy="2247988"/>
              </a:xfrm>
              <a:prstGeom prst="rect">
                <a:avLst/>
              </a:prstGeom>
              <a:blipFill>
                <a:blip r:embed="rId5"/>
                <a:stretch>
                  <a:fillRect l="-924" t="-1685" b="-4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026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CEB70-24DC-4675-A339-770D32F0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1225"/>
          </a:xfrm>
        </p:spPr>
        <p:txBody>
          <a:bodyPr>
            <a:normAutofit/>
          </a:bodyPr>
          <a:lstStyle/>
          <a:p>
            <a:r>
              <a:rPr lang="en-US" dirty="0"/>
              <a:t>Example of random walk and drift of trend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3763C4-6F56-0C15-6AD1-D8E4CF94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image.png">
            <a:extLst>
              <a:ext uri="{FF2B5EF4-FFF2-40B4-BE49-F238E27FC236}">
                <a16:creationId xmlns:a16="http://schemas.microsoft.com/office/drawing/2014/main" id="{EC6DCCF4-DE7E-4816-BF34-B333D705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195" y="3379490"/>
            <a:ext cx="4179093" cy="33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image.png">
            <a:extLst>
              <a:ext uri="{FF2B5EF4-FFF2-40B4-BE49-F238E27FC236}">
                <a16:creationId xmlns:a16="http://schemas.microsoft.com/office/drawing/2014/main" id="{E3F812E1-36AE-4582-8E25-B0EF88859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8" y="1162183"/>
            <a:ext cx="5231944" cy="29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33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307F9151-F059-46F3-99E4-AC621989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006" y="1825627"/>
            <a:ext cx="8602737" cy="484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DAFCDC-E614-4B57-AB8E-A22A81B80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77005" y="58413"/>
            <a:ext cx="923867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en-US" sz="4000" dirty="0">
                <a:solidFill>
                  <a:srgbClr val="333333"/>
                </a:solidFill>
                <a:latin typeface="Open Sans"/>
              </a:rPr>
              <a:t>Примеры аддитивных и мультипликативных временных рядов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494836-671E-B670-70D8-5B90446B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1185"/>
            <a:ext cx="9144000" cy="1319344"/>
          </a:xfrm>
        </p:spPr>
        <p:txBody>
          <a:bodyPr>
            <a:normAutofit/>
          </a:bodyPr>
          <a:lstStyle/>
          <a:p>
            <a:r>
              <a:rPr lang="ru-RU" sz="3200" b="1" dirty="0"/>
              <a:t>Примеры приложений анализа временных рядов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219201"/>
            <a:ext cx="9144000" cy="5557615"/>
          </a:xfrm>
        </p:spPr>
        <p:txBody>
          <a:bodyPr>
            <a:normAutofit/>
          </a:bodyPr>
          <a:lstStyle/>
          <a:p>
            <a:pPr lvl="0"/>
            <a:r>
              <a:rPr lang="ru-RU" b="1" dirty="0"/>
              <a:t>Экономическое прогнозирование </a:t>
            </a:r>
            <a:r>
              <a:rPr lang="ru-RU" dirty="0"/>
              <a:t>(эконометрический анализ, анализ фондовой биржи, потребление ресурсов).</a:t>
            </a:r>
          </a:p>
          <a:p>
            <a:pPr lvl="0"/>
            <a:r>
              <a:rPr lang="ru-RU" b="1" dirty="0"/>
              <a:t>Диагностика промышленных установок</a:t>
            </a:r>
            <a:r>
              <a:rPr lang="ru-RU" dirty="0"/>
              <a:t> (например, диагностика неисправностей станков или других устройств с помощью анализа вибрации).</a:t>
            </a:r>
          </a:p>
          <a:p>
            <a:pPr lvl="0"/>
            <a:r>
              <a:rPr lang="ru-RU" b="1" dirty="0"/>
              <a:t>Прогнозирование поведения физико-химических процессов </a:t>
            </a:r>
            <a:r>
              <a:rPr lang="ru-RU" dirty="0"/>
              <a:t>(например, прогноз солнечных пятен, прогноз погоды).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1B9812-C3DD-F3D1-E3DB-C6DBDB2D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83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DAFCDC-E614-4B57-AB8E-A22A81B80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46282" y="320021"/>
            <a:ext cx="10277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en-US" sz="4000" dirty="0">
                <a:solidFill>
                  <a:srgbClr val="333333"/>
                </a:solidFill>
                <a:latin typeface="Open Sans"/>
              </a:rPr>
              <a:t>Примеры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85940-46E2-B0AF-199D-F78EEF43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2" descr="image.png">
            <a:extLst>
              <a:ext uri="{FF2B5EF4-FFF2-40B4-BE49-F238E27FC236}">
                <a16:creationId xmlns:a16="http://schemas.microsoft.com/office/drawing/2014/main" id="{D86855BB-C93D-5FC7-D493-DA819356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79" y="1847799"/>
            <a:ext cx="6019800" cy="45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B95DAAC-6B4C-A384-1452-49268B573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680" y="1176242"/>
            <a:ext cx="49747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en-US" sz="2800" dirty="0">
                <a:solidFill>
                  <a:srgbClr val="333333"/>
                </a:solidFill>
                <a:latin typeface="Open Sans"/>
              </a:rPr>
              <a:t>Аддитивный ряд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586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604D1-6F88-3DB0-AE8E-9D581865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567179-5EA6-D2EA-6F72-E3D8F733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46282" y="320021"/>
            <a:ext cx="10277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en-US" sz="4000" dirty="0">
                <a:solidFill>
                  <a:srgbClr val="333333"/>
                </a:solidFill>
                <a:latin typeface="Open Sans"/>
              </a:rPr>
              <a:t>Примеры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738B2B-B741-4418-CBCB-C12A81A4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41</a:t>
            </a:fld>
            <a:endParaRPr lang="en-US"/>
          </a:p>
        </p:txBody>
      </p:sp>
      <p:pic>
        <p:nvPicPr>
          <p:cNvPr id="14338" name="Picture 2" descr="image.png">
            <a:extLst>
              <a:ext uri="{FF2B5EF4-FFF2-40B4-BE49-F238E27FC236}">
                <a16:creationId xmlns:a16="http://schemas.microsoft.com/office/drawing/2014/main" id="{24397C73-2135-4C0A-3B4B-5562C20F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68" y="1994221"/>
            <a:ext cx="6106983" cy="43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48409E3-C050-E96C-AA4F-B0F40183A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862" y="1249453"/>
            <a:ext cx="5502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en-US" sz="2800" dirty="0">
                <a:solidFill>
                  <a:srgbClr val="333333"/>
                </a:solidFill>
                <a:latin typeface="Open Sans"/>
              </a:rPr>
              <a:t>Мультипликативный ряд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41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2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6600" b="1" dirty="0"/>
              <a:t>Статистический подход к анализу </a:t>
            </a:r>
            <a:br>
              <a:rPr lang="ru-RU" sz="6600" b="1" dirty="0"/>
            </a:br>
            <a:r>
              <a:rPr lang="ru-RU" sz="6600" b="1" dirty="0"/>
              <a:t>временных рядов.</a:t>
            </a:r>
            <a:endParaRPr lang="en-US" sz="6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A19EF5-ACCD-EF26-C88D-A3ED3DC9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18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9800D-27F6-45DD-B1D6-B4DFDD4B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76684"/>
            <a:ext cx="9416143" cy="1391957"/>
          </a:xfrm>
        </p:spPr>
        <p:txBody>
          <a:bodyPr>
            <a:normAutofit/>
          </a:bodyPr>
          <a:lstStyle/>
          <a:p>
            <a:r>
              <a:rPr lang="ru-RU" sz="3200" b="1" dirty="0"/>
              <a:t>Статистические характеристики временного ряда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1086" y="1164771"/>
                <a:ext cx="9056915" cy="5282956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/>
                  <a:t>Основные статистические характеристики.</a:t>
                </a:r>
              </a:p>
              <a:p>
                <a:r>
                  <a:rPr lang="ru-RU" sz="2000" dirty="0"/>
                  <a:t>В анализе временных рядов мы рассматриваем анализ временного как статистическую задачу.</a:t>
                </a:r>
              </a:p>
              <a:p>
                <a:r>
                  <a:rPr lang="ru-RU" sz="2000" dirty="0"/>
                  <a:t>Благодаря такому подходу мы можем ввести следующие характеристики ряда:</a:t>
                </a:r>
              </a:p>
              <a:p>
                <a:r>
                  <a:rPr lang="ru-RU" sz="2000" dirty="0"/>
                  <a:t>среднее значений (или ожидаемое значение),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i="1" dirty="0">
                          <a:latin typeface="Cambria Math" panose="02040503050406030204" pitchFamily="18" charset="0"/>
                        </a:rPr>
                        <m:t> теор. формула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y - выборки размера N,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dirty="0">
                        <a:latin typeface="Cambria Math" panose="02040503050406030204" pitchFamily="18" charset="0"/>
                      </a:rPr>
                      <m:t>распределение значений величины</m:t>
                    </m:r>
                  </m:oMath>
                </a14:m>
                <a:endParaRPr lang="ru-RU" sz="2000" dirty="0"/>
              </a:p>
              <a:p>
                <a:r>
                  <a:rPr lang="ru-RU" sz="2000" b="1" dirty="0"/>
                  <a:t>стандартное отклонение (или корень из дисперсии),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𝑒𝑣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ra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:r>
                  <a:rPr lang="ru-RU" sz="2000" dirty="0" err="1"/>
                  <a:t>var</a:t>
                </a:r>
                <a:r>
                  <a:rPr lang="ru-RU" sz="2000" dirty="0"/>
                  <a:t> - дисперсия; </a:t>
                </a:r>
                <a:r>
                  <a:rPr lang="ru-RU" sz="2000" dirty="0" err="1"/>
                  <a:t>std</a:t>
                </a:r>
                <a:r>
                  <a:rPr lang="ru-RU" sz="2000" dirty="0"/>
                  <a:t> - стандартное отклонение</a:t>
                </a:r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1086" y="1164771"/>
                <a:ext cx="9056915" cy="5282956"/>
              </a:xfrm>
              <a:blipFill>
                <a:blip r:embed="rId2"/>
                <a:stretch>
                  <a:fillRect l="-559" t="-1439" b="-7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1C9549-0E8A-B968-F9E3-AB9E2C96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BC15C-CDFE-49F4-9C5F-F67A9C84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407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12326-14DC-4AFD-B295-51DB5839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04284"/>
            <a:ext cx="8795658" cy="4351339"/>
          </a:xfrm>
        </p:spPr>
        <p:txBody>
          <a:bodyPr/>
          <a:lstStyle/>
          <a:p>
            <a:r>
              <a:rPr lang="ru-RU" sz="2000" i="1" dirty="0"/>
              <a:t>Отметим, Кроме среднего значения мы можем ввести Медиану и Моду </a:t>
            </a:r>
          </a:p>
          <a:p>
            <a:r>
              <a:rPr lang="ru-RU" sz="2000" b="1" dirty="0"/>
              <a:t>медиана</a:t>
            </a:r>
            <a:r>
              <a:rPr lang="ru-RU" sz="2000" dirty="0"/>
              <a:t> - это средний балл для набора данных, упорядоченных по порядку величины. Например, учитывая упорядоченный список оценок учащихся, [14 35 45 55 55 56 58 65 87 89 92], медиана составляет 56, потому что это средняя оценка, так как перед ним 5 пунктов, а после него 5 пунктов.</a:t>
            </a:r>
          </a:p>
          <a:p>
            <a:r>
              <a:rPr lang="ru-RU" sz="2000" b="1" dirty="0"/>
              <a:t>Мода</a:t>
            </a:r>
            <a:r>
              <a:rPr lang="ru-RU" sz="2000" dirty="0"/>
              <a:t> - это наиболее частая оценка в нашем наборе данных.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117EBB-76BA-A59D-4B01-B4DF94EF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96815E37-DAA6-4C15-936B-56A63D7A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7" y="3906653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47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6FD5A-59CF-435D-92BB-40AC6A9E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88" y="66220"/>
            <a:ext cx="9056913" cy="1325563"/>
          </a:xfrm>
        </p:spPr>
        <p:txBody>
          <a:bodyPr/>
          <a:lstStyle/>
          <a:p>
            <a:pPr algn="ctr"/>
            <a:r>
              <a:rPr lang="ru-RU" b="1" dirty="0"/>
              <a:t>Автокорреляционная функция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1087" y="1272990"/>
                <a:ext cx="8599714" cy="5253319"/>
              </a:xfrm>
            </p:spPr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ru-RU" sz="2000" b="1" dirty="0"/>
                  <a:t>Автокорреляционная функция (ACF) </a:t>
                </a:r>
                <a:r>
                  <a:rPr lang="ru-RU" sz="2000" dirty="0"/>
                  <a:t>- это степень линейности временного ряда, связанная с отстающей (отложенной) версией самого себя.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189" lvl="1" indent="0">
                  <a:buNone/>
                </a:pPr>
                <a:r>
                  <a:rPr lang="ru-RU" sz="1600" dirty="0"/>
                  <a:t>Пожалуйста, обратите внимание:</a:t>
                </a:r>
              </a:p>
              <a:p>
                <a:pPr marL="457189" lvl="1" indent="0">
                  <a:buNone/>
                </a:pPr>
                <a:r>
                  <a:rPr lang="ru-RU" sz="1600" dirty="0" err="1"/>
                  <a:t>cor</a:t>
                </a:r>
                <a:r>
                  <a:rPr lang="ru-RU" sz="1600" dirty="0"/>
                  <a:t> (𝑘) называется k-м лагом.</a:t>
                </a:r>
              </a:p>
              <a:p>
                <a:r>
                  <a:rPr lang="ru-RU" sz="2000" b="1" dirty="0"/>
                  <a:t>Корреляция</a:t>
                </a:r>
                <a:r>
                  <a:rPr lang="ru-RU" sz="2000" dirty="0"/>
                  <a:t> (или взаимная корреляция) - это степень линейности двух временных рядов, связанная с одним из них с запаздывающей (отложенной) версией другого.</a:t>
                </a:r>
              </a:p>
              <a:p>
                <a:r>
                  <a:rPr lang="ru-RU" sz="2000" b="1" dirty="0"/>
                  <a:t>Ковариация</a:t>
                </a:r>
                <a:r>
                  <a:rPr lang="ru-RU" sz="2000" dirty="0"/>
                  <a:t> (также автоковариация) в общем - это просто версия корреляции.</a:t>
                </a:r>
              </a:p>
              <a:p>
                <a:r>
                  <a:rPr lang="ru-RU" sz="2000" dirty="0"/>
                  <a:t>Для автокорреляции и автоковариации</a:t>
                </a:r>
              </a:p>
              <a:p>
                <a:pPr marL="91437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sz="2000" dirty="0"/>
                  <a:t>Корреляция - это степень, в которой два образца линейно зависят друг от друга. </a:t>
                </a:r>
                <a:endParaRPr lang="en-US" sz="2000" dirty="0"/>
              </a:p>
              <a:p>
                <a:pPr lvl="1"/>
                <a:r>
                  <a:rPr lang="ru-RU" sz="2000" b="1" dirty="0"/>
                  <a:t>Автокорреляция</a:t>
                </a:r>
                <a:r>
                  <a:rPr lang="ru-RU" sz="2000" dirty="0"/>
                  <a:t> - это способность выборок временных рядов быть линейно связанными со своими задержанными отчетами.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1087" y="1272990"/>
                <a:ext cx="8599714" cy="5253319"/>
              </a:xfrm>
              <a:blipFill>
                <a:blip r:embed="rId2"/>
                <a:stretch>
                  <a:fillRect l="-442" t="-1446" b="-9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343D7E-BE7B-35B6-92D6-D6E9FE88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17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2" y="194797"/>
            <a:ext cx="9046029" cy="782357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Другие взаимно-ковариационные функции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21972" y="914402"/>
                <a:ext cx="8893629" cy="584498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300" dirty="0"/>
                  <a:t>для взаимной корреляции и взаимной -ковариации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cor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3300" dirty="0"/>
                  <a:t> </a:t>
                </a:r>
                <a:r>
                  <a:rPr lang="ru-RU" sz="3300" dirty="0"/>
                  <a:t>Для некоторых случаев мы рассчитаем корреляцию без вычитания среднего значения  и нормализации как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ru-RU" sz="3300" dirty="0"/>
                  <a:t>Фактически ковариацию можно вычислить как для 𝑙𝑎𝑔𝑠, так и для −𝑙𝑎𝑔𝑠, например</a:t>
                </a:r>
                <a:endParaRPr lang="en-US" sz="3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1972" y="914402"/>
                <a:ext cx="8893629" cy="5844988"/>
              </a:xfrm>
              <a:blipFill>
                <a:blip r:embed="rId2"/>
                <a:stretch>
                  <a:fillRect l="-855" t="-7375" r="-997" b="-227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006271-08CC-87DB-3750-CE8F3415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84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6" y="277534"/>
            <a:ext cx="9046029" cy="782357"/>
          </a:xfrm>
        </p:spPr>
        <p:txBody>
          <a:bodyPr>
            <a:normAutofit/>
          </a:bodyPr>
          <a:lstStyle/>
          <a:p>
            <a:r>
              <a:rPr lang="ru-RU" sz="3600" b="1" dirty="0"/>
              <a:t>Другие взаимно-ковариационные функции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7483"/>
                <a:ext cx="9144000" cy="54864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 </a:t>
                </a:r>
                <a:r>
                  <a:rPr lang="ru-RU" sz="2600" dirty="0"/>
                  <a:t>Мы можем назвать ранее упомянутую формулу прямой корреляцией, в отличие от прямой здесь показана полная ковариация, </a:t>
                </a:r>
                <a:endParaRPr lang="ru-RU" sz="26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𝑠𝑎𝑚𝑒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r>
                  <a:rPr lang="ru-RU" sz="2600" dirty="0"/>
                  <a:t>Показано, что упомянутый выше подход может привести к смещению прогноза, поэтому можно использовать несмещенную ковариацию.</a:t>
                </a:r>
                <a:endParaRPr lang="ru-RU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1900" dirty="0"/>
                  <a:t> </a:t>
                </a:r>
                <a:endParaRPr lang="en-US" sz="26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7483"/>
                <a:ext cx="9144000" cy="5486400"/>
              </a:xfrm>
              <a:blipFill>
                <a:blip r:embed="rId2"/>
                <a:stretch>
                  <a:fillRect l="-1110" t="-462" r="-139" b="-242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67E343-EC27-9089-663E-8A2CF2CA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36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7"/>
            <a:ext cx="9067800" cy="782357"/>
          </a:xfrm>
        </p:spPr>
        <p:txBody>
          <a:bodyPr/>
          <a:lstStyle/>
          <a:p>
            <a:pPr algn="ctr"/>
            <a:r>
              <a:rPr lang="ru-RU" b="1" dirty="0"/>
              <a:t>Свертка</a:t>
            </a:r>
            <a:r>
              <a:rPr lang="en-US" b="1" dirty="0"/>
              <a:t> </a:t>
            </a:r>
            <a:r>
              <a:rPr lang="ru-RU" b="1" dirty="0"/>
              <a:t>и</a:t>
            </a:r>
            <a:r>
              <a:rPr lang="en-US" b="1" dirty="0"/>
              <a:t> </a:t>
            </a:r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147484"/>
            <a:ext cx="9067800" cy="247444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Среди всех случаев ковариационного поведения можно выделить конкретный случай, когда значение ковариации зависит только от разницы между индексами лагов - этот случай мы можем назвать эргодическим процессом. </a:t>
            </a:r>
          </a:p>
          <a:p>
            <a:r>
              <a:rPr lang="ru-RU" dirty="0"/>
              <a:t>Этот случай соответствует постоянным средним значениям и значениям дисперсии для каждого частичного размера выборки.</a:t>
            </a:r>
          </a:p>
          <a:p>
            <a:r>
              <a:rPr lang="ru-RU" dirty="0"/>
              <a:t>Операция или наша упрощенная ковариация соответствует свертке, которая берется для инвертированной версии выборок.</a:t>
            </a:r>
            <a:br>
              <a:rPr lang="en-US" dirty="0"/>
            </a:b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D8A78A-97E1-4BE4-3048-60916063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48</a:t>
            </a:fld>
            <a:endParaRPr lang="en-US"/>
          </a:p>
        </p:txBody>
      </p: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3CAB9AB1-BDB0-42E1-A515-62CB89A2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056" y="3485406"/>
            <a:ext cx="4314759" cy="323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/>
              <p:nvPr/>
            </p:nvSpPr>
            <p:spPr>
              <a:xfrm>
                <a:off x="1583870" y="3883269"/>
                <a:ext cx="3715871" cy="1650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70" y="3883269"/>
                <a:ext cx="3715871" cy="1650580"/>
              </a:xfrm>
              <a:prstGeom prst="rect">
                <a:avLst/>
              </a:prstGeom>
              <a:blipFill>
                <a:blip r:embed="rId3"/>
                <a:stretch>
                  <a:fillRect t="-49618" b="-786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948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7"/>
            <a:ext cx="9086250" cy="782357"/>
          </a:xfrm>
        </p:spPr>
        <p:txBody>
          <a:bodyPr/>
          <a:lstStyle/>
          <a:p>
            <a:pPr algn="ctr"/>
            <a:r>
              <a:rPr lang="ru-RU" b="1" dirty="0"/>
              <a:t>Коэффициент корреляции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1750" y="1147484"/>
                <a:ext cx="9772050" cy="2474447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/>
                  <a:t>Коэффициент корреляции это коэффициент линейно связанности двух переменных, например временных рядов.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1750" y="1147484"/>
                <a:ext cx="9772050" cy="2474447"/>
              </a:xfrm>
              <a:blipFill>
                <a:blip r:embed="rId2"/>
                <a:stretch>
                  <a:fillRect l="-1038" t="-4082" b="-193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13666D-E48C-98BF-1692-04DDDAEB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7903589" y="2760130"/>
                <a:ext cx="807272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351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351" i="1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589" y="2760130"/>
                <a:ext cx="807272" cy="316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/>
              <p:cNvSpPr/>
              <p:nvPr/>
            </p:nvSpPr>
            <p:spPr>
              <a:xfrm>
                <a:off x="12880387" y="8770569"/>
                <a:ext cx="869009" cy="316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351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351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387" y="8770569"/>
                <a:ext cx="869009" cy="316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виды корреляци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31" y="2221079"/>
            <a:ext cx="3952955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7614832" y="2311394"/>
                <a:ext cx="808876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351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351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32" y="2311394"/>
                <a:ext cx="808876" cy="316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/>
              <p:cNvSpPr/>
              <p:nvPr/>
            </p:nvSpPr>
            <p:spPr>
              <a:xfrm>
                <a:off x="9186872" y="2394613"/>
                <a:ext cx="808876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351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351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72" y="2394613"/>
                <a:ext cx="808876" cy="316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7491311" y="4346010"/>
                <a:ext cx="807272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351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351" i="1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11" y="4346010"/>
                <a:ext cx="807272" cy="3164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9424384" y="4418670"/>
                <a:ext cx="807272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351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351" i="1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84" y="4418670"/>
                <a:ext cx="807272" cy="316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/>
              <p:cNvSpPr/>
              <p:nvPr/>
            </p:nvSpPr>
            <p:spPr>
              <a:xfrm>
                <a:off x="7900383" y="3417827"/>
                <a:ext cx="712696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351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sz="1351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351" dirty="0"/>
                  <a:t>1</a:t>
                </a:r>
                <a:endParaRPr lang="ru-RU" sz="1351" dirty="0"/>
              </a:p>
            </p:txBody>
          </p:sp>
        </mc:Choice>
        <mc:Fallback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383" y="3417827"/>
                <a:ext cx="712696" cy="316433"/>
              </a:xfrm>
              <a:prstGeom prst="rect">
                <a:avLst/>
              </a:prstGeom>
              <a:blipFill>
                <a:blip r:embed="rId10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/>
              <p:cNvSpPr/>
              <p:nvPr/>
            </p:nvSpPr>
            <p:spPr>
              <a:xfrm>
                <a:off x="9358368" y="3592710"/>
                <a:ext cx="765594" cy="316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351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sz="1351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351" dirty="0"/>
                  <a:t>-1</a:t>
                </a:r>
                <a:endParaRPr lang="ru-RU" sz="1351" dirty="0"/>
              </a:p>
            </p:txBody>
          </p:sp>
        </mc:Choice>
        <mc:Fallback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368" y="3592710"/>
                <a:ext cx="765594" cy="316433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91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4966"/>
            <a:ext cx="9091930" cy="1166096"/>
          </a:xfrm>
        </p:spPr>
        <p:txBody>
          <a:bodyPr>
            <a:normAutofit/>
          </a:bodyPr>
          <a:lstStyle/>
          <a:p>
            <a:r>
              <a:rPr lang="ru-RU" sz="3200" b="1" dirty="0"/>
              <a:t>Примеры приложений анализа временных рядов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251858"/>
            <a:ext cx="9144000" cy="5524957"/>
          </a:xfrm>
        </p:spPr>
        <p:txBody>
          <a:bodyPr>
            <a:normAutofit lnSpcReduction="10000"/>
          </a:bodyPr>
          <a:lstStyle/>
          <a:p>
            <a:pPr lvl="0"/>
            <a:r>
              <a:rPr lang="ru-RU" b="1" dirty="0"/>
              <a:t>Медицинская диагностика </a:t>
            </a:r>
            <a:r>
              <a:rPr lang="ru-RU" dirty="0"/>
              <a:t>(ЭЭГ, ЭМГ и т. Д.).</a:t>
            </a:r>
          </a:p>
          <a:p>
            <a:pPr lvl="0"/>
            <a:r>
              <a:rPr lang="ru-RU" b="1" dirty="0"/>
              <a:t>Обработка сигналов </a:t>
            </a:r>
            <a:r>
              <a:rPr lang="ru-RU" dirty="0"/>
              <a:t>(например, измерительные сигналы от некоторых промышленных датчиков).</a:t>
            </a:r>
          </a:p>
          <a:p>
            <a:pPr lvl="0"/>
            <a:r>
              <a:rPr lang="ru-RU" b="1" dirty="0"/>
              <a:t>Контроль и диагностика производства продукции </a:t>
            </a:r>
            <a:r>
              <a:rPr lang="ru-RU" dirty="0"/>
              <a:t>(например, прогноз качества продукции по результатам измерений).</a:t>
            </a:r>
          </a:p>
          <a:p>
            <a:pPr lvl="0"/>
            <a:r>
              <a:rPr lang="ru-RU" b="1" dirty="0"/>
              <a:t>Базы данных временных рядов (TSDB)</a:t>
            </a:r>
            <a:r>
              <a:rPr lang="ru-RU" dirty="0"/>
              <a:t> — это база данных, оптимизированная для значений с временными отметками или база временных рядов. База данных временных рядов создана специально для обработки каких-либо значений и событий с отметками времени. В некоторых случаях базы данных имеют значительные преимущества по сравнению с классическими подходами</a:t>
            </a:r>
            <a:r>
              <a:rPr lang="ru-RU" sz="3200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D87245-E410-ACFA-C73A-119FE954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9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0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514" y="923367"/>
            <a:ext cx="9002486" cy="5710517"/>
          </a:xfrm>
        </p:spPr>
        <p:txBody>
          <a:bodyPr>
            <a:normAutofit/>
          </a:bodyPr>
          <a:lstStyle/>
          <a:p>
            <a:r>
              <a:rPr lang="ru-RU" dirty="0"/>
              <a:t>Пример ACF. Синяя линия показывает уверенность (равную дисперсии).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11681B-1F60-AC13-C0D6-57CC206F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50</a:t>
            </a:fld>
            <a:endParaRPr lang="en-US"/>
          </a:p>
        </p:txBody>
      </p:sp>
      <p:pic>
        <p:nvPicPr>
          <p:cNvPr id="6146" name="Picture 2" descr="image.png">
            <a:extLst>
              <a:ext uri="{FF2B5EF4-FFF2-40B4-BE49-F238E27FC236}">
                <a16:creationId xmlns:a16="http://schemas.microsoft.com/office/drawing/2014/main" id="{792A2B3B-DAF0-41B1-A600-D67BD473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91" y="3429001"/>
            <a:ext cx="8925819" cy="263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4006508" y="2019376"/>
                <a:ext cx="3101490" cy="553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1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sz="135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1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51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135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35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1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351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08" y="2019376"/>
                <a:ext cx="3101490" cy="553293"/>
              </a:xfrm>
              <a:prstGeom prst="rect">
                <a:avLst/>
              </a:prstGeom>
              <a:blipFill>
                <a:blip r:embed="rId3"/>
                <a:stretch>
                  <a:fillRect t="-55556" b="-5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824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0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006477"/>
            <a:ext cx="8871857" cy="5349875"/>
          </a:xfrm>
        </p:spPr>
        <p:txBody>
          <a:bodyPr>
            <a:normAutofit/>
          </a:bodyPr>
          <a:lstStyle/>
          <a:p>
            <a:r>
              <a:rPr lang="ru-RU" sz="2000" b="1" dirty="0"/>
              <a:t>Стационарный ряд </a:t>
            </a:r>
            <a:r>
              <a:rPr lang="ru-RU" sz="2000" dirty="0"/>
              <a:t>- временной ряд называется стационарным, если его статистические свойства не меняются с течением времени. </a:t>
            </a:r>
            <a:endParaRPr lang="en-US" sz="2000" dirty="0"/>
          </a:p>
          <a:p>
            <a:r>
              <a:rPr lang="ru-RU" sz="2000" dirty="0"/>
              <a:t>Другими словами, </a:t>
            </a:r>
            <a:r>
              <a:rPr lang="en-US" sz="2000" dirty="0" err="1"/>
              <a:t>ряд</a:t>
            </a:r>
            <a:r>
              <a:rPr lang="ru-RU" sz="2000" dirty="0"/>
              <a:t> имеет постоянное среднее значение и дисперсию, а ковариация зависит только от разницы индексов лагов. </a:t>
            </a:r>
          </a:p>
          <a:p>
            <a:pPr lvl="1"/>
            <a:r>
              <a:rPr lang="ru-RU" sz="1800" dirty="0"/>
              <a:t>указанные статистические характеристики не должны быть бесконечными.</a:t>
            </a:r>
          </a:p>
          <a:p>
            <a:r>
              <a:rPr lang="ru-RU" sz="2000" dirty="0"/>
              <a:t>Предыдущее определение можно назвать стационарным в </a:t>
            </a:r>
            <a:r>
              <a:rPr lang="ru-RU" sz="2000" b="1" dirty="0"/>
              <a:t>слабом смысле</a:t>
            </a:r>
            <a:r>
              <a:rPr lang="ru-RU" sz="2000" dirty="0"/>
              <a:t>.</a:t>
            </a:r>
          </a:p>
          <a:p>
            <a:r>
              <a:rPr lang="ru-RU" sz="2000" b="1" dirty="0"/>
              <a:t>Сильная стационарность </a:t>
            </a:r>
            <a:r>
              <a:rPr lang="ru-RU" sz="2000" dirty="0"/>
              <a:t>означает, что ряд (и его распределение со статистической точки зрения) не меняются с течением времени.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1F4C05-5C0B-CA0B-03EE-04B3B092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83EEAD69-7AD4-493A-A864-030C93EB5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5"/>
          <a:stretch/>
        </p:blipFill>
        <p:spPr bwMode="auto">
          <a:xfrm>
            <a:off x="2139368" y="4056812"/>
            <a:ext cx="6051479" cy="271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45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0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816430"/>
            <a:ext cx="8850086" cy="5817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.</a:t>
            </a:r>
            <a:r>
              <a:rPr lang="ru-RU" b="1" dirty="0"/>
              <a:t>Нестационарный ряд </a:t>
            </a:r>
            <a:r>
              <a:rPr lang="ru-RU" dirty="0"/>
              <a:t>- временной ряд считается нестационарным, если некоторые из его статистических свойств меняются с течением времени. </a:t>
            </a:r>
          </a:p>
          <a:p>
            <a:pPr marL="0" indent="0">
              <a:buNone/>
            </a:pPr>
            <a:r>
              <a:rPr lang="ru-RU" dirty="0"/>
              <a:t>Другими словами, он имеет переменную среднего времени, дисперсию или другие статистические характеристики.</a:t>
            </a:r>
            <a:endParaRPr lang="en-US" sz="36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E4B016-46C5-1BFB-262D-5EBB825C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52</a:t>
            </a:fld>
            <a:endParaRPr lang="en-US"/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0FBAF8A5-46C7-4F6E-B148-B2008975F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5"/>
          <a:stretch/>
        </p:blipFill>
        <p:spPr bwMode="auto">
          <a:xfrm>
            <a:off x="2346440" y="3410259"/>
            <a:ext cx="6992302" cy="31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Stationarity in time series analysis | by Shay Palachy | Towards Data  Science"/>
          <p:cNvSpPr>
            <a:spLocks noChangeAspect="1" noChangeArrowheads="1"/>
          </p:cNvSpPr>
          <p:nvPr/>
        </p:nvSpPr>
        <p:spPr bwMode="auto">
          <a:xfrm>
            <a:off x="-136842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351"/>
          </a:p>
        </p:txBody>
      </p:sp>
    </p:spTree>
    <p:extLst>
      <p:ext uri="{BB962C8B-B14F-4D97-AF65-F5344CB8AC3E}">
        <p14:creationId xmlns:p14="http://schemas.microsoft.com/office/powerpoint/2010/main" val="3540823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22E0-3A97-F886-BD77-900BCBD3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EC4FB-F08F-D0AC-BEED-6B3C9193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0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346429-4170-8E2F-9BCA-8B956E7C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53</a:t>
            </a:fld>
            <a:endParaRPr lang="en-US"/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9426439D-1259-B436-B0AC-BB98CBACA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5"/>
          <a:stretch/>
        </p:blipFill>
        <p:spPr bwMode="auto">
          <a:xfrm>
            <a:off x="5438775" y="4260589"/>
            <a:ext cx="5086350" cy="22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Stationarity in time series analysis | by Shay Palachy | Towards Data  Science">
            <a:extLst>
              <a:ext uri="{FF2B5EF4-FFF2-40B4-BE49-F238E27FC236}">
                <a16:creationId xmlns:a16="http://schemas.microsoft.com/office/drawing/2014/main" id="{E229B73A-51A9-8F53-9E4F-233CE9EBAB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36842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35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C504EA-D52E-9BDA-EE69-2349878C2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006477"/>
            <a:ext cx="5170714" cy="1846687"/>
          </a:xfrm>
          <a:prstGeom prst="rect">
            <a:avLst/>
          </a:prstGeom>
        </p:spPr>
      </p:pic>
      <p:pic>
        <p:nvPicPr>
          <p:cNvPr id="9" name="Picture 2" descr="image.png">
            <a:extLst>
              <a:ext uri="{FF2B5EF4-FFF2-40B4-BE49-F238E27FC236}">
                <a16:creationId xmlns:a16="http://schemas.microsoft.com/office/drawing/2014/main" id="{57899DE0-AB9B-78F7-3A98-99328569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5"/>
          <a:stretch/>
        </p:blipFill>
        <p:spPr bwMode="auto">
          <a:xfrm>
            <a:off x="1524001" y="2303879"/>
            <a:ext cx="5594619" cy="250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68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0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87" y="923367"/>
            <a:ext cx="8806543" cy="5710517"/>
          </a:xfrm>
        </p:spPr>
        <p:txBody>
          <a:bodyPr>
            <a:normAutofit/>
          </a:bodyPr>
          <a:lstStyle/>
          <a:p>
            <a:r>
              <a:rPr lang="ru-RU" sz="2000" dirty="0"/>
              <a:t>В идеале мы хотим иметь стационарный временной ряд. </a:t>
            </a:r>
          </a:p>
          <a:p>
            <a:r>
              <a:rPr lang="ru-RU" sz="2000" dirty="0"/>
              <a:t>Поскольку не все серии являются стационарными, мы можем выполнять различные преобразования, чтобы сделать их стационарными.</a:t>
            </a:r>
          </a:p>
          <a:p>
            <a:r>
              <a:rPr lang="ru-RU" sz="2000" dirty="0"/>
              <a:t>Стационарный временной ряд может быть описан только его средним значением и значениями дисперсии (и ковариации), для нестационарных временных рядов существует множество других статистических характеристик.</a:t>
            </a:r>
          </a:p>
          <a:p>
            <a:r>
              <a:rPr lang="ru-RU" sz="2000" dirty="0"/>
              <a:t> Мы можем рассматривать стационарное поведение для каждой части временного ряда: тренд, цикличность, сезонность</a:t>
            </a:r>
            <a:r>
              <a:rPr lang="ru-RU" sz="2400" dirty="0"/>
              <a:t>, шумы.</a:t>
            </a:r>
            <a:endParaRPr lang="en-US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76A932-F983-526C-9CCD-52CBCB1D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54</a:t>
            </a:fld>
            <a:endParaRPr lang="en-US"/>
          </a:p>
        </p:txBody>
      </p:sp>
      <p:pic>
        <p:nvPicPr>
          <p:cNvPr id="8194" name="Picture 2" descr="image.png">
            <a:extLst>
              <a:ext uri="{FF2B5EF4-FFF2-40B4-BE49-F238E27FC236}">
                <a16:creationId xmlns:a16="http://schemas.microsoft.com/office/drawing/2014/main" id="{6746E3D6-529F-4739-A650-20C1F5C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67" y="3863813"/>
            <a:ext cx="6791663" cy="26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2E356C-046E-4843-B5D7-DE4EEBFD5CA7}"/>
              </a:ext>
            </a:extLst>
          </p:cNvPr>
          <p:cNvSpPr/>
          <p:nvPr/>
        </p:nvSpPr>
        <p:spPr>
          <a:xfrm>
            <a:off x="1513116" y="4545883"/>
            <a:ext cx="2289765" cy="923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1" dirty="0"/>
              <a:t>Пример нестационарного ряда с разными средними значениями и значениями дисперсии </a:t>
            </a:r>
          </a:p>
        </p:txBody>
      </p:sp>
    </p:spTree>
    <p:extLst>
      <p:ext uri="{BB962C8B-B14F-4D97-AF65-F5344CB8AC3E}">
        <p14:creationId xmlns:p14="http://schemas.microsoft.com/office/powerpoint/2010/main" val="670613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89935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242922"/>
            <a:ext cx="9614647" cy="254187"/>
          </a:xfrm>
        </p:spPr>
        <p:txBody>
          <a:bodyPr>
            <a:normAutofit fontScale="85000" lnSpcReduction="20000"/>
          </a:bodyPr>
          <a:lstStyle/>
          <a:p>
            <a:r>
              <a:rPr lang="ru-RU" sz="1600" dirty="0"/>
              <a:t>Пример стационарности линии тренда</a:t>
            </a:r>
            <a:endParaRPr lang="en-US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E1B8AB-F6A2-B209-F59C-484D26A94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55</a:t>
            </a:fld>
            <a:endParaRPr lang="en-US"/>
          </a:p>
        </p:txBody>
      </p:sp>
      <p:pic>
        <p:nvPicPr>
          <p:cNvPr id="9218" name="Picture 2" descr="image.png">
            <a:extLst>
              <a:ext uri="{FF2B5EF4-FFF2-40B4-BE49-F238E27FC236}">
                <a16:creationId xmlns:a16="http://schemas.microsoft.com/office/drawing/2014/main" id="{052CE546-38C8-4545-9CE9-3131E756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95" y="1414418"/>
            <a:ext cx="4705351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45038227-696C-41D4-9A08-38060580E5A9}"/>
              </a:ext>
            </a:extLst>
          </p:cNvPr>
          <p:cNvSpPr txBox="1">
            <a:spLocks/>
          </p:cNvSpPr>
          <p:nvPr/>
        </p:nvSpPr>
        <p:spPr>
          <a:xfrm>
            <a:off x="5086672" y="1242922"/>
            <a:ext cx="5790557" cy="298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Пример сезонной стационарности (в смысле дисперсии)</a:t>
            </a:r>
            <a:endParaRPr lang="en-US" sz="1600" dirty="0"/>
          </a:p>
        </p:txBody>
      </p:sp>
      <p:pic>
        <p:nvPicPr>
          <p:cNvPr id="9220" name="Picture 4" descr="image.png">
            <a:extLst>
              <a:ext uri="{FF2B5EF4-FFF2-40B4-BE49-F238E27FC236}">
                <a16:creationId xmlns:a16="http://schemas.microsoft.com/office/drawing/2014/main" id="{128D129D-DCD4-4354-8157-9D2680DA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646" y="1605040"/>
            <a:ext cx="3876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226A53E-F261-4312-BAF5-E1890408B123}"/>
              </a:ext>
            </a:extLst>
          </p:cNvPr>
          <p:cNvSpPr txBox="1">
            <a:spLocks/>
          </p:cNvSpPr>
          <p:nvPr/>
        </p:nvSpPr>
        <p:spPr>
          <a:xfrm>
            <a:off x="1524000" y="3820835"/>
            <a:ext cx="9480176" cy="415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 сезонной стационарности (в смысле периода сезонности)</a:t>
            </a:r>
            <a:endParaRPr lang="en-US" sz="2000" dirty="0"/>
          </a:p>
        </p:txBody>
      </p:sp>
      <p:pic>
        <p:nvPicPr>
          <p:cNvPr id="9222" name="Picture 6" descr="image.png">
            <a:extLst>
              <a:ext uri="{FF2B5EF4-FFF2-40B4-BE49-F238E27FC236}">
                <a16:creationId xmlns:a16="http://schemas.microsoft.com/office/drawing/2014/main" id="{C99BD1AB-58BB-4B8A-925E-27D84036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91" y="4281209"/>
            <a:ext cx="5391151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564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89935"/>
          </a:xfrm>
        </p:spPr>
        <p:txBody>
          <a:bodyPr/>
          <a:lstStyle/>
          <a:p>
            <a:pPr algn="ctr"/>
            <a:r>
              <a:rPr lang="ru-RU" b="1" dirty="0"/>
              <a:t>Анализ </a:t>
            </a:r>
            <a:r>
              <a:rPr lang="ru-RU" b="1" dirty="0" err="1"/>
              <a:t>нестационарности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762" y="1060024"/>
            <a:ext cx="10515600" cy="460375"/>
          </a:xfrm>
        </p:spPr>
        <p:txBody>
          <a:bodyPr>
            <a:normAutofit/>
          </a:bodyPr>
          <a:lstStyle/>
          <a:p>
            <a:r>
              <a:rPr lang="ru-RU" sz="2000" dirty="0"/>
              <a:t>Примеры нестационарных временных рядов</a:t>
            </a:r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DF02A9-1A1F-AE07-E202-839063BE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56</a:t>
            </a:fld>
            <a:endParaRPr lang="en-US"/>
          </a:p>
        </p:txBody>
      </p:sp>
      <p:pic>
        <p:nvPicPr>
          <p:cNvPr id="10242" name="Picture 2" descr="image.png">
            <a:extLst>
              <a:ext uri="{FF2B5EF4-FFF2-40B4-BE49-F238E27FC236}">
                <a16:creationId xmlns:a16="http://schemas.microsoft.com/office/drawing/2014/main" id="{DD8C898C-2BC4-4CDA-A79D-0C28B3CB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520399"/>
            <a:ext cx="7632415" cy="50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63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537B0-7966-4E39-93FF-9C938D86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857" y="204181"/>
            <a:ext cx="9081887" cy="701675"/>
          </a:xfrm>
        </p:spPr>
        <p:txBody>
          <a:bodyPr>
            <a:normAutofit/>
          </a:bodyPr>
          <a:lstStyle/>
          <a:p>
            <a:r>
              <a:rPr lang="ru-RU" dirty="0"/>
              <a:t>Белый Гауссов шум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042F3-0F09-4E1C-8D08-588BCFBD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086" y="905855"/>
            <a:ext cx="8958944" cy="23489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Одним из наиболее важных случаев стационарного анализа является стационарность шума.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Шум стационарности с независимыми выборками во времени (с автокорреляцией 0) называется шумом белого гаусса (WGN).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Таким образом, WGN - это ряд с </a:t>
            </a:r>
            <a:br>
              <a:rPr lang="ru-RU" dirty="0"/>
            </a:br>
            <a:r>
              <a:rPr lang="ru-RU" dirty="0"/>
              <a:t>𝑒𝑣 = 0; 𝑣𝑎𝑟 &lt;∞; 𝑐𝑜𝑣 (𝑛) = 𝑠𝑡𝑑⋅𝛿 (𝑘 − 𝑛), </a:t>
            </a:r>
            <a:br>
              <a:rPr lang="ru-RU" dirty="0"/>
            </a:br>
            <a:r>
              <a:rPr lang="ru-RU" dirty="0"/>
              <a:t>где 𝛿 (𝑘 − 𝑛) = 1, если 𝑘 = 𝑛, и 0 в остальных случаях.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9C633B-7933-0002-AE7E-DFCCA196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57</a:t>
            </a:fld>
            <a:endParaRPr lang="en-US"/>
          </a:p>
        </p:txBody>
      </p:sp>
      <p:pic>
        <p:nvPicPr>
          <p:cNvPr id="11268" name="Picture 4" descr="image.png">
            <a:extLst>
              <a:ext uri="{FF2B5EF4-FFF2-40B4-BE49-F238E27FC236}">
                <a16:creationId xmlns:a16="http://schemas.microsoft.com/office/drawing/2014/main" id="{421DC3E5-7CB6-4B47-B931-566FF314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94" y="4051161"/>
            <a:ext cx="2887437" cy="211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7E8075-377F-4827-AB95-E074F6D4F7F7}"/>
              </a:ext>
            </a:extLst>
          </p:cNvPr>
          <p:cNvSpPr/>
          <p:nvPr/>
        </p:nvSpPr>
        <p:spPr>
          <a:xfrm>
            <a:off x="1790701" y="3603172"/>
            <a:ext cx="8599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</a:t>
            </a:r>
            <a:r>
              <a:rPr lang="ru-RU" sz="1600" dirty="0"/>
              <a:t> </a:t>
            </a:r>
            <a:r>
              <a:rPr lang="ru-RU" sz="1600" dirty="0" err="1"/>
              <a:t>wgn</a:t>
            </a:r>
            <a:r>
              <a:rPr lang="ru-RU" sz="1600" dirty="0"/>
              <a:t> - это когда вы выключаете антенну с телевизора и увидеть так называемый «снег» </a:t>
            </a:r>
          </a:p>
        </p:txBody>
      </p:sp>
      <p:pic>
        <p:nvPicPr>
          <p:cNvPr id="11270" name="Picture 6" descr="image.png">
            <a:extLst>
              <a:ext uri="{FF2B5EF4-FFF2-40B4-BE49-F238E27FC236}">
                <a16:creationId xmlns:a16="http://schemas.microsoft.com/office/drawing/2014/main" id="{8635D9C6-FAAA-48AF-B36E-41034DB9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56" y="4051162"/>
            <a:ext cx="5857564" cy="23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A6652-22B8-97B5-C1CF-515D1A7E07A0}"/>
              </a:ext>
            </a:extLst>
          </p:cNvPr>
          <p:cNvSpPr txBox="1"/>
          <p:nvPr/>
        </p:nvSpPr>
        <p:spPr>
          <a:xfrm>
            <a:off x="1705857" y="3068286"/>
            <a:ext cx="9397573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ru-RU" dirty="0"/>
              <a:t>Обратите внимание, что дисперсия также может быть названа мощностью шума.</a:t>
            </a:r>
          </a:p>
        </p:txBody>
      </p:sp>
    </p:spTree>
    <p:extLst>
      <p:ext uri="{BB962C8B-B14F-4D97-AF65-F5344CB8AC3E}">
        <p14:creationId xmlns:p14="http://schemas.microsoft.com/office/powerpoint/2010/main" val="2498588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79E-B328-B9E1-C945-1DE73353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C59AA-0252-0904-C62E-3DDA6030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857" y="204181"/>
            <a:ext cx="9081887" cy="701675"/>
          </a:xfrm>
        </p:spPr>
        <p:txBody>
          <a:bodyPr>
            <a:normAutofit/>
          </a:bodyPr>
          <a:lstStyle/>
          <a:p>
            <a:r>
              <a:rPr lang="ru-RU" dirty="0"/>
              <a:t>Белый Гауссов шум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A003F8-4115-C9F8-43C8-C9340562A0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3050" y="853161"/>
                <a:ext cx="8665028" cy="387087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Если WGN имеет </a:t>
                </a:r>
                <a:r>
                  <a:rPr lang="ru-RU" dirty="0" err="1"/>
                  <a:t>const</a:t>
                </a:r>
                <a:r>
                  <a:rPr lang="ru-RU" dirty="0"/>
                  <a:t> среднее и дисперсию, ее также можно назвать независимой и идентично распределенной (</a:t>
                </a:r>
                <a:r>
                  <a:rPr lang="ru-RU" dirty="0" err="1"/>
                  <a:t>i.i.d</a:t>
                </a:r>
                <a:r>
                  <a:rPr lang="ru-RU" dirty="0"/>
                  <a:t>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Многие стационарные процессы (задачи) во временных рядах моделируются как детерминированные на фоне белых гауссовских шумов.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WGN имеет так называемое нормальное распределение с нулевым средним.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𝑤𝑔𝑛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распределние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5A003F8-4115-C9F8-43C8-C9340562A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3050" y="853161"/>
                <a:ext cx="8665028" cy="3870874"/>
              </a:xfrm>
              <a:blipFill>
                <a:blip r:embed="rId2"/>
                <a:stretch>
                  <a:fillRect l="-732" t="-1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E82884-69BA-B7E3-29F3-8310529E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58</a:t>
            </a:fld>
            <a:endParaRPr lang="en-US"/>
          </a:p>
        </p:txBody>
      </p:sp>
      <p:pic>
        <p:nvPicPr>
          <p:cNvPr id="11268" name="Picture 4" descr="image.png">
            <a:extLst>
              <a:ext uri="{FF2B5EF4-FFF2-40B4-BE49-F238E27FC236}">
                <a16:creationId xmlns:a16="http://schemas.microsoft.com/office/drawing/2014/main" id="{2664A8D7-1298-3CA8-5CE8-87C0AADC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90" y="4776729"/>
            <a:ext cx="2620308" cy="19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2432FCD-7193-64CC-B450-80472DFBC97E}"/>
              </a:ext>
            </a:extLst>
          </p:cNvPr>
          <p:cNvSpPr/>
          <p:nvPr/>
        </p:nvSpPr>
        <p:spPr>
          <a:xfrm>
            <a:off x="5061134" y="4242294"/>
            <a:ext cx="5606866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1" dirty="0"/>
              <a:t>Пример </a:t>
            </a:r>
            <a:r>
              <a:rPr lang="ru-RU" sz="1351" dirty="0" err="1"/>
              <a:t>wgn</a:t>
            </a:r>
            <a:r>
              <a:rPr lang="ru-RU" sz="1351" dirty="0"/>
              <a:t> - это когда вы выключаете антенну с телевизора и увидеть так называемый «снег» </a:t>
            </a:r>
          </a:p>
        </p:txBody>
      </p:sp>
      <p:pic>
        <p:nvPicPr>
          <p:cNvPr id="11270" name="Picture 6" descr="image.png">
            <a:extLst>
              <a:ext uri="{FF2B5EF4-FFF2-40B4-BE49-F238E27FC236}">
                <a16:creationId xmlns:a16="http://schemas.microsoft.com/office/drawing/2014/main" id="{9B36F3B2-3F14-5EB5-D5D9-2B960D2D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50" y="4776730"/>
            <a:ext cx="5190004" cy="20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980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60028"/>
            <a:ext cx="9013371" cy="88500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/>
              <a:t>Преобразования нестационарных </a:t>
            </a:r>
            <a:br>
              <a:rPr lang="en-US" sz="3600" b="1" dirty="0"/>
            </a:br>
            <a:r>
              <a:rPr lang="ru-RU" sz="3600" b="1" dirty="0"/>
              <a:t>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1163555"/>
            <a:ext cx="8915400" cy="3795247"/>
          </a:xfrm>
        </p:spPr>
        <p:txBody>
          <a:bodyPr>
            <a:normAutofit/>
          </a:bodyPr>
          <a:lstStyle/>
          <a:p>
            <a:r>
              <a:rPr lang="ru-RU" dirty="0"/>
              <a:t>На самом деле почти все временные ряды нестационарны (в той или иной степени). </a:t>
            </a:r>
          </a:p>
          <a:p>
            <a:r>
              <a:rPr lang="ru-RU" dirty="0"/>
              <a:t>Однако, в зависимости от точности требований в некоторых случаях мы можем аппроксимировать ряд (сделать предположение), что он является стационарным для нашей задачи.</a:t>
            </a:r>
          </a:p>
          <a:p>
            <a:r>
              <a:rPr lang="ru-RU" dirty="0"/>
              <a:t>Не все методы анализа временных рядов требуют стационарности временных рядов.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92D756-4C63-429B-9DFF-16F0D57F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6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89767"/>
            <a:ext cx="9179015" cy="991335"/>
          </a:xfrm>
        </p:spPr>
        <p:txBody>
          <a:bodyPr>
            <a:normAutofit/>
          </a:bodyPr>
          <a:lstStyle/>
          <a:p>
            <a:r>
              <a:rPr lang="ru-RU" b="1" dirty="0"/>
              <a:t>Задачи анализа временных рядов. 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034144"/>
            <a:ext cx="9144000" cy="57174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b="1" dirty="0"/>
              <a:t>Основные задачи анализа временных рядов:</a:t>
            </a:r>
            <a:endParaRPr lang="ru-RU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Прогнозирование будущих значения ряда (может быть прогнозирование значений вне выборки или внутри нее).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Восстановление неполного ряда (при отсутствии некоторых данных внутри ряда).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Оценка параметров ряда. Например, период сезонности (или цикличности), наклон тренда.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Классификация участков временных рядов.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Генерация временных рядов.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Обнаружение аномалий.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Поиск закономерностей во временных рядах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Сегментация временных рядов (поиск значимых участков)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Кластеризация временных рядов.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b="1" dirty="0"/>
              <a:t> 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75F4C36-5332-7E3D-40E1-8DB84400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029800-8894-4689-9661-66448B17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910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745" y="131535"/>
            <a:ext cx="8577942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Преобразования нестационарных </a:t>
            </a:r>
            <a:br>
              <a:rPr lang="en-US" sz="3600" b="1" dirty="0"/>
            </a:br>
            <a:r>
              <a:rPr lang="ru-RU" sz="3600" b="1" dirty="0"/>
              <a:t>временных рядов</a:t>
            </a:r>
            <a:endParaRPr 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3745" y="1291665"/>
                <a:ext cx="8773886" cy="331038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В ряде случаев можно произвести некоторые преобразования (предварительную обработку) ряда, чтобы сделать ее стационарной.</a:t>
                </a:r>
              </a:p>
              <a:p>
                <a:pPr marL="0" indent="0">
                  <a:buNone/>
                </a:pPr>
                <a:r>
                  <a:rPr lang="ru-RU" sz="2400" dirty="0"/>
                  <a:t>Один из самых простых способов преобразовать ряд - взять его численную производную, получив ряд</a:t>
                </a:r>
                <a:endParaRPr lang="ru-RU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Степень производной при получении стационарного значения называется параметром интегрирования.</a:t>
                </a:r>
                <a:r>
                  <a:rPr lang="en-US" sz="2400" dirty="0"/>
                  <a:t>. 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3745" y="1291665"/>
                <a:ext cx="8773886" cy="3310385"/>
              </a:xfrm>
              <a:blipFill>
                <a:blip r:embed="rId2"/>
                <a:stretch>
                  <a:fillRect l="-867" t="-2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9D17BF-ED98-FBE3-1B5A-0BB456C5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60</a:t>
            </a:fld>
            <a:endParaRPr lang="en-US"/>
          </a:p>
        </p:txBody>
      </p:sp>
      <p:pic>
        <p:nvPicPr>
          <p:cNvPr id="13315" name="Picture 3" descr="image.png">
            <a:extLst>
              <a:ext uri="{FF2B5EF4-FFF2-40B4-BE49-F238E27FC236}">
                <a16:creationId xmlns:a16="http://schemas.microsoft.com/office/drawing/2014/main" id="{A88DC811-8E90-43BB-95DC-4A03A4CB4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1"/>
          <a:stretch/>
        </p:blipFill>
        <p:spPr bwMode="auto">
          <a:xfrm>
            <a:off x="1600202" y="4555232"/>
            <a:ext cx="4624007" cy="17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image.png">
            <a:extLst>
              <a:ext uri="{FF2B5EF4-FFF2-40B4-BE49-F238E27FC236}">
                <a16:creationId xmlns:a16="http://schemas.microsoft.com/office/drawing/2014/main" id="{3E95320C-D830-4BA6-BFB4-DC48F4F90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41"/>
          <a:stretch/>
        </p:blipFill>
        <p:spPr bwMode="auto">
          <a:xfrm>
            <a:off x="5519413" y="4383068"/>
            <a:ext cx="5072387" cy="19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34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8982961" cy="1066800"/>
          </a:xfrm>
        </p:spPr>
        <p:txBody>
          <a:bodyPr>
            <a:normAutofit/>
          </a:bodyPr>
          <a:lstStyle/>
          <a:p>
            <a:r>
              <a:rPr lang="ru-RU" sz="2800" b="1" dirty="0"/>
              <a:t>Преобразования нестационарных временных рядов</a:t>
            </a:r>
            <a:endParaRPr lang="en-US"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20339E-E4FC-9456-68A5-62377C2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61</a:t>
            </a:fld>
            <a:endParaRPr lang="en-US"/>
          </a:p>
        </p:txBody>
      </p:sp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9167F457-9850-4C33-81E3-F1B94C814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1" t="33202" r="3671" b="33202"/>
          <a:stretch/>
        </p:blipFill>
        <p:spPr bwMode="auto">
          <a:xfrm>
            <a:off x="5865601" y="1839901"/>
            <a:ext cx="4641361" cy="27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.png">
            <a:extLst>
              <a:ext uri="{FF2B5EF4-FFF2-40B4-BE49-F238E27FC236}">
                <a16:creationId xmlns:a16="http://schemas.microsoft.com/office/drawing/2014/main" id="{A542596D-092A-4320-9A0F-3295612A3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5"/>
          <a:stretch/>
        </p:blipFill>
        <p:spPr bwMode="auto">
          <a:xfrm>
            <a:off x="1685040" y="870006"/>
            <a:ext cx="4379015" cy="245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png">
            <a:extLst>
              <a:ext uri="{FF2B5EF4-FFF2-40B4-BE49-F238E27FC236}">
                <a16:creationId xmlns:a16="http://schemas.microsoft.com/office/drawing/2014/main" id="{67ACBDEC-31D0-45CE-BAAE-D2D595675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66404" r="-9"/>
          <a:stretch/>
        </p:blipFill>
        <p:spPr bwMode="auto">
          <a:xfrm>
            <a:off x="2348358" y="4272998"/>
            <a:ext cx="4226615" cy="24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264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36525"/>
            <a:ext cx="8948057" cy="764759"/>
          </a:xfrm>
        </p:spPr>
        <p:txBody>
          <a:bodyPr>
            <a:normAutofit/>
          </a:bodyPr>
          <a:lstStyle/>
          <a:p>
            <a:r>
              <a:rPr lang="ru-RU" sz="2800" b="1" dirty="0"/>
              <a:t>Преобразования нестационарных временных рядов</a:t>
            </a:r>
            <a:endParaRPr lang="en-US" sz="2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884413"/>
            <a:ext cx="8806543" cy="230510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Другими простыми методами преобразования временных рядов являются </a:t>
            </a:r>
          </a:p>
          <a:p>
            <a:r>
              <a:rPr lang="ru-RU" dirty="0"/>
              <a:t>Логарифмические преобразования </a:t>
            </a:r>
          </a:p>
          <a:p>
            <a:r>
              <a:rPr lang="ru-RU" dirty="0"/>
              <a:t>Полиномиальные преобразования</a:t>
            </a:r>
          </a:p>
          <a:p>
            <a:r>
              <a:rPr lang="ru-RU" dirty="0"/>
              <a:t>Преобразования Бокса-Кокса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5BB03B-64F9-ABCF-52CC-C35C2F9E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62</a:t>
            </a:fld>
            <a:endParaRPr lang="en-US"/>
          </a:p>
        </p:txBody>
      </p:sp>
      <p:pic>
        <p:nvPicPr>
          <p:cNvPr id="1126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207" y="3323799"/>
            <a:ext cx="3972336" cy="18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ox-Cox Transformations">
            <a:extLst>
              <a:ext uri="{FF2B5EF4-FFF2-40B4-BE49-F238E27FC236}">
                <a16:creationId xmlns:a16="http://schemas.microsoft.com/office/drawing/2014/main" id="{421AB48C-EE52-F799-605A-BDA783F3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2" y="3425167"/>
            <a:ext cx="4666933" cy="24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A4386-5183-62FB-F317-71C3449897A7}"/>
              </a:ext>
            </a:extLst>
          </p:cNvPr>
          <p:cNvSpPr txBox="1"/>
          <p:nvPr/>
        </p:nvSpPr>
        <p:spPr>
          <a:xfrm>
            <a:off x="4166509" y="6471942"/>
            <a:ext cx="609958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51" dirty="0" err="1"/>
              <a:t>https</a:t>
            </a:r>
            <a:r>
              <a:rPr lang="ru-RU" sz="1351" dirty="0"/>
              <a:t>://</a:t>
            </a:r>
            <a:r>
              <a:rPr lang="ru-RU" sz="1351" dirty="0" err="1"/>
              <a:t>otexts.com</a:t>
            </a:r>
            <a:r>
              <a:rPr lang="ru-RU" sz="1351" dirty="0"/>
              <a:t>/fpp2/</a:t>
            </a:r>
            <a:r>
              <a:rPr lang="ru-RU" sz="1351" dirty="0" err="1"/>
              <a:t>transformations.html</a:t>
            </a:r>
            <a:endParaRPr lang="ru-RU" sz="135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26135" y="6152732"/>
            <a:ext cx="6096000" cy="300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351" dirty="0"/>
              <a:t>http://www.sigmath.es.osaka-u.ac.jp/~tokyo2013/slides/Watthanacheewakul.pdf</a:t>
            </a:r>
          </a:p>
        </p:txBody>
      </p:sp>
    </p:spTree>
    <p:extLst>
      <p:ext uri="{BB962C8B-B14F-4D97-AF65-F5344CB8AC3E}">
        <p14:creationId xmlns:p14="http://schemas.microsoft.com/office/powerpoint/2010/main" val="676374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CE0F3-2C94-4D8F-B06A-4C6814DA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7"/>
            <a:ext cx="9361714" cy="501730"/>
          </a:xfrm>
        </p:spPr>
        <p:txBody>
          <a:bodyPr>
            <a:normAutofit fontScale="90000"/>
          </a:bodyPr>
          <a:lstStyle/>
          <a:p>
            <a:r>
              <a:rPr lang="ru-RU" dirty="0"/>
              <a:t>Окрашенный шум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B8C8-C05B-4C7E-BEA1-C3CEDD53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316" y="949194"/>
            <a:ext cx="8937171" cy="4700133"/>
          </a:xfrm>
        </p:spPr>
        <p:txBody>
          <a:bodyPr>
            <a:normAutofit/>
          </a:bodyPr>
          <a:lstStyle/>
          <a:p>
            <a:r>
              <a:rPr lang="ru-RU" sz="2000" i="1" dirty="0"/>
              <a:t>Пожалуйста, обратите внимание:</a:t>
            </a:r>
          </a:p>
          <a:p>
            <a:r>
              <a:rPr lang="ru-RU" sz="2000" dirty="0"/>
              <a:t>в противоположность </a:t>
            </a:r>
            <a:r>
              <a:rPr lang="ru-RU" sz="2000" dirty="0" err="1"/>
              <a:t>wgn</a:t>
            </a:r>
            <a:r>
              <a:rPr lang="ru-RU" sz="2000" dirty="0"/>
              <a:t> мы можем ввести шумы, которые отличаются от </a:t>
            </a:r>
            <a:r>
              <a:rPr lang="ru-RU" sz="2000" dirty="0" err="1"/>
              <a:t>wgn</a:t>
            </a:r>
            <a:r>
              <a:rPr lang="ru-RU" sz="2000" dirty="0"/>
              <a:t> как цветные шумы, например, это может быть смоделировано как некоторая случайная (стохастическая) сезонность.</a:t>
            </a:r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3FB7C9-B402-2503-69D6-761A7B7E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63</a:t>
            </a:fld>
            <a:endParaRPr lang="en-US"/>
          </a:p>
        </p:txBody>
      </p:sp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46504F20-6EF1-4C45-9B6A-AFB9979F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354" y="2283133"/>
            <a:ext cx="3425265" cy="21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ower spectral density of violet, blue, pink, and red noises. | Download  Scientific Diagram">
            <a:extLst>
              <a:ext uri="{FF2B5EF4-FFF2-40B4-BE49-F238E27FC236}">
                <a16:creationId xmlns:a16="http://schemas.microsoft.com/office/drawing/2014/main" id="{C4EAC8BA-4BE8-4BC8-A8BB-6CA36641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15" y="2391196"/>
            <a:ext cx="4515333" cy="33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tting a Better Sleep: Pink Noise vs. White Noise – Mondo Frank">
            <a:extLst>
              <a:ext uri="{FF2B5EF4-FFF2-40B4-BE49-F238E27FC236}">
                <a16:creationId xmlns:a16="http://schemas.microsoft.com/office/drawing/2014/main" id="{1ED9F1FE-8424-49B0-AB8F-73EA252B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4539804"/>
            <a:ext cx="3831875" cy="22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949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650" y="-7057"/>
            <a:ext cx="7886700" cy="1325563"/>
          </a:xfrm>
        </p:spPr>
        <p:txBody>
          <a:bodyPr/>
          <a:lstStyle/>
          <a:p>
            <a:r>
              <a:rPr lang="ru-RU" b="1" dirty="0" err="1"/>
              <a:t>Гетероскедастичность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621971" y="925287"/>
                <a:ext cx="8806543" cy="36529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неоднородность наблюдений, выражающуюся в неодинаковой (непостоянной) дисперсии случайной ошибки ВР</a:t>
                </a:r>
              </a:p>
              <a:p>
                <a:pPr lvl="1"/>
                <a:r>
                  <a:rPr lang="ru-RU" dirty="0"/>
                  <a:t>Свойство одинаковой дисперсии возмущений называется гомоскедастичностью</a:t>
                </a:r>
              </a:p>
              <a:p>
                <a:pPr lvl="1"/>
                <a:r>
                  <a:rPr lang="ru-RU" dirty="0"/>
                  <a:t>Точное значение определяется при помощи тестов, но интенсивный эффект виден на глаз (напр. если для разных частей ВР </a:t>
                </a:r>
                <a:r>
                  <a:rPr lang="en-US" dirty="0"/>
                  <a:t>RSS </a:t>
                </a:r>
                <a:r>
                  <a:rPr lang="ru-RU" dirty="0"/>
                  <a:t>регрессии значительно различаются).</a:t>
                </a:r>
              </a:p>
              <a:p>
                <a:pPr lvl="1"/>
                <a:r>
                  <a:rPr lang="ru-RU" dirty="0"/>
                  <a:t>В финансовой сфере это можно назвать возрастающей и убывающей волатильностью</a:t>
                </a:r>
              </a:p>
              <a:p>
                <a:pPr marL="179384" lvl="1" indent="-179384"/>
                <a:r>
                  <a:rPr lang="ru-RU" dirty="0"/>
                  <a:t>Можно избавиться при помощи Бокса-Кокса или например как</a:t>
                </a:r>
              </a:p>
              <a:p>
                <a:pPr marL="179384" lvl="1" indent="-179384"/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1971" y="925287"/>
                <a:ext cx="8806543" cy="3652924"/>
              </a:xfrm>
              <a:blipFill>
                <a:blip r:embed="rId2"/>
                <a:stretch>
                  <a:fillRect l="-1007" t="-4152" r="-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FB12FD-8C7A-B0F8-7D01-60CDE91D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2" descr="Волатильность - что это такое простыми словами? — Тюляги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 b="13854"/>
          <a:stretch/>
        </p:blipFill>
        <p:spPr bwMode="auto">
          <a:xfrm>
            <a:off x="5445646" y="4080395"/>
            <a:ext cx="4593704" cy="22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760910" y="6447133"/>
            <a:ext cx="4086632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1" dirty="0"/>
              <a:t>https://www.hse.ru/mirror/pubs/share/423684138.pdf</a:t>
            </a:r>
          </a:p>
        </p:txBody>
      </p:sp>
      <p:pic>
        <p:nvPicPr>
          <p:cNvPr id="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59" y="5278757"/>
            <a:ext cx="2146915" cy="10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95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Гетероскедастичность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685366" y="1338496"/>
                <a:ext cx="8982635" cy="4351339"/>
              </a:xfrm>
            </p:spPr>
            <p:txBody>
              <a:bodyPr/>
              <a:lstStyle/>
              <a:p>
                <a:pPr marL="179384" lvl="1" indent="-179384"/>
                <a:r>
                  <a:rPr lang="ru-RU" dirty="0"/>
                  <a:t>Можно избавиться при помощи Бокса-Кокса или например как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5366" y="1338496"/>
                <a:ext cx="8982635" cy="4351339"/>
              </a:xfrm>
              <a:blipFill>
                <a:blip r:embed="rId2"/>
                <a:stretch>
                  <a:fillRect l="-846" t="-1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6C3B55-8AFC-9F65-C0B6-E792EB5B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 descr="Временные ряды - презентация онлай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0"/>
          <a:stretch/>
        </p:blipFill>
        <p:spPr bwMode="auto">
          <a:xfrm>
            <a:off x="3357340" y="2283059"/>
            <a:ext cx="7310661" cy="420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7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6" y="197786"/>
            <a:ext cx="9231085" cy="6771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/>
              <a:t> Вспомогательные задачи анализа временных рядов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5" y="1023258"/>
            <a:ext cx="9231086" cy="572828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/>
              <a:t>Шумоподавление.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/>
              <a:t>Преобразование (трансформация) временного ряда. Нелинейное преобразование для лучшего представления временных рядов, простейшими из них являются производные и логарифмические преобразования.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/>
              <a:t>Разложение временного ряда (декомпозиция). Извлечение некоторых компонентов, например тренда.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dirty="0"/>
              <a:t>Повторная дискретизация и повторное квантование рядов, а также интерполяция – сжатие, увеличение размерности, компенсация эффектов неравномерного квантования или неравномерной дискретизации, заполнение пропусков. 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2CE8188-BF84-4CA7-6B31-88155B77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029800-8894-4689-9661-66448B17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7786"/>
            <a:ext cx="9144000" cy="6771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/>
              <a:t> Теорема Котельникова в анализе временных рядов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034144"/>
            <a:ext cx="9144000" cy="5626071"/>
          </a:xfrm>
        </p:spPr>
        <p:txBody>
          <a:bodyPr>
            <a:noAutofit/>
          </a:bodyPr>
          <a:lstStyle/>
          <a:p>
            <a:pPr marL="311150" lvl="1" indent="-2254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600" dirty="0"/>
              <a:t>Чем чаще процесс происходит во времени (то есть чем выше частота процесса) – тем больше отсчетов дискретного временного ряда необходимо брать на единицу времени (то есть тем выше должна быть частота дискретизации).</a:t>
            </a:r>
          </a:p>
          <a:p>
            <a:pPr marL="311150" lvl="1" indent="-2254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600" dirty="0"/>
              <a:t>Теорема Котельникова утверждает что минимум необходимо иметь по два отсчета на период процесса (то есть частота дискретизации должна быть минимум в два раза выше максимально ожидаемой частоты процесса).</a:t>
            </a:r>
          </a:p>
          <a:p>
            <a:pPr marL="311150" lvl="1" indent="-2254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altLang="en-US" sz="2600" dirty="0">
                <a:latin typeface="Arial" panose="020B0604020202020204" pitchFamily="34" charset="0"/>
              </a:rPr>
              <a:t>Отклонение от теоремы может привести к отображению данных во временном ряду как аномальных данных (например эффект </a:t>
            </a:r>
            <a:r>
              <a:rPr lang="ru-RU" altLang="en-US" sz="2600" dirty="0" err="1">
                <a:latin typeface="Arial" panose="020B0604020202020204" pitchFamily="34" charset="0"/>
              </a:rPr>
              <a:t>алиасинга</a:t>
            </a:r>
            <a:r>
              <a:rPr lang="ru-RU" altLang="en-US" sz="2600" dirty="0">
                <a:latin typeface="Arial" panose="020B0604020202020204" pitchFamily="34" charset="0"/>
              </a:rPr>
              <a:t>).</a:t>
            </a:r>
          </a:p>
          <a:p>
            <a:pPr marL="311150" lvl="1" indent="-2254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altLang="en-US" sz="2600" dirty="0">
                <a:latin typeface="Arial" panose="020B0604020202020204" pitchFamily="34" charset="0"/>
              </a:rPr>
              <a:t>Теорема </a:t>
            </a:r>
            <a:r>
              <a:rPr lang="ru-RU" sz="2600" dirty="0">
                <a:latin typeface="Arial" panose="020B0604020202020204" pitchFamily="34" charset="0"/>
              </a:rPr>
              <a:t>Котельникова в первую очередь используется в случае равномерного шага дискретизации.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CE35816-9A28-DFBF-CCF5-48297D9C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A1DAD-475E-4D0B-A20A-17535DDD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7029800-8894-4689-9661-66448B17B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43935"/>
            <a:ext cx="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8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0BEDB-9774-4E17-9A6B-DBCF6A1F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18932"/>
            <a:ext cx="91440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Примеры приложений</a:t>
            </a:r>
            <a:r>
              <a:rPr lang="en-US" b="1" dirty="0"/>
              <a:t> </a:t>
            </a:r>
            <a:r>
              <a:rPr lang="ru-RU" b="1" dirty="0"/>
              <a:t>анализа временных рядов. </a:t>
            </a:r>
            <a:br>
              <a:rPr lang="en-US" b="1" dirty="0"/>
            </a:br>
            <a:r>
              <a:rPr lang="ru-RU" b="1" dirty="0"/>
              <a:t>Экономическое прогнозирование.</a:t>
            </a:r>
            <a:endParaRPr lang="en-US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B8E57-5CA8-497C-990E-C304F4FBE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04" y="1254844"/>
            <a:ext cx="10885807" cy="5315727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36E3A0-27FD-6E92-19F2-DBE7DDDF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231">
            <a:extLst>
              <a:ext uri="{FF2B5EF4-FFF2-40B4-BE49-F238E27FC236}">
                <a16:creationId xmlns:a16="http://schemas.microsoft.com/office/drawing/2014/main" id="{57F50B8E-A23A-4154-9A0C-994DE115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6" y="4477386"/>
            <a:ext cx="52071" cy="1079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sz="1351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C52228-8C94-4CF2-AD63-BA961733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3999" y="124999"/>
            <a:ext cx="184731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4097" name="image1.jpeg">
            <a:extLst>
              <a:ext uri="{FF2B5EF4-FFF2-40B4-BE49-F238E27FC236}">
                <a16:creationId xmlns:a16="http://schemas.microsoft.com/office/drawing/2014/main" id="{790C458C-639C-4405-8E9C-793CDBF8A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07" y="2154655"/>
            <a:ext cx="7715889" cy="35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12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1182</TotalTime>
  <Words>3451</Words>
  <Application>Microsoft Macintosh PowerPoint</Application>
  <PresentationFormat>Широкоэкранный</PresentationFormat>
  <Paragraphs>414</Paragraphs>
  <Slides>65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Georgia</vt:lpstr>
      <vt:lpstr>Open Sans</vt:lpstr>
      <vt:lpstr>Times New Roman</vt:lpstr>
      <vt:lpstr>Trebuchet MS</vt:lpstr>
      <vt:lpstr>Тема Office 2013–2022</vt:lpstr>
      <vt:lpstr>Введение в анализ  временных рядов</vt:lpstr>
      <vt:lpstr>Анализ временных рядов</vt:lpstr>
      <vt:lpstr>Анализ временных рядов</vt:lpstr>
      <vt:lpstr>Примеры приложений анализа временных рядов</vt:lpstr>
      <vt:lpstr>Примеры приложений анализа временных рядов</vt:lpstr>
      <vt:lpstr>Задачи анализа временных рядов. </vt:lpstr>
      <vt:lpstr> Вспомогательные задачи анализа временных рядов</vt:lpstr>
      <vt:lpstr> Теорема Котельникова в анализе временных рядов</vt:lpstr>
      <vt:lpstr>Примеры приложений анализа временных рядов.  Экономическое прогнозирование.</vt:lpstr>
      <vt:lpstr>Примеры приложений анализа временных рядов.  Экономическое прогнозирование.</vt:lpstr>
      <vt:lpstr>Примеры приложений анализа временных рядов.  Промышленные применения</vt:lpstr>
      <vt:lpstr>Примеры приложений анализа временных рядов.</vt:lpstr>
      <vt:lpstr>Примеры приложений анализа временных рядов.</vt:lpstr>
      <vt:lpstr>Примеры многомерных временных рядов</vt:lpstr>
      <vt:lpstr>Примеры приложений анализа временных рядов.</vt:lpstr>
      <vt:lpstr>Примеры задач анализа временных рядов</vt:lpstr>
      <vt:lpstr>Примеры задач анализа временных рядов</vt:lpstr>
      <vt:lpstr>Примеры задач анализа временных рядов</vt:lpstr>
      <vt:lpstr>Модели временных рядов</vt:lpstr>
      <vt:lpstr>Модели временных рядов</vt:lpstr>
      <vt:lpstr>Модели временных рядов</vt:lpstr>
      <vt:lpstr>Модели временных рядов</vt:lpstr>
      <vt:lpstr>Модели временных рядов</vt:lpstr>
      <vt:lpstr>Модели временных рядов</vt:lpstr>
      <vt:lpstr>Модели тренда временных рядов</vt:lpstr>
      <vt:lpstr>Модели тренда временных рядов</vt:lpstr>
      <vt:lpstr>Модели тренда временных рядов</vt:lpstr>
      <vt:lpstr>Модели тренда временных рядов</vt:lpstr>
      <vt:lpstr>Модели тренда временных рядов</vt:lpstr>
      <vt:lpstr>Модели временных рядов</vt:lpstr>
      <vt:lpstr>Модели временных рядов</vt:lpstr>
      <vt:lpstr>Модели временных рядов. Заметки</vt:lpstr>
      <vt:lpstr>Модели временных рядов. Заметки</vt:lpstr>
      <vt:lpstr>Популярные виды тренда</vt:lpstr>
      <vt:lpstr>Популярные виды тренда</vt:lpstr>
      <vt:lpstr>Примеры трендов</vt:lpstr>
      <vt:lpstr>Случайный тренд</vt:lpstr>
      <vt:lpstr>Example of random walk and drift of trend</vt:lpstr>
      <vt:lpstr>Примеры аддитивных и мультипликативных временных рядов</vt:lpstr>
      <vt:lpstr>Примеры </vt:lpstr>
      <vt:lpstr>Примеры </vt:lpstr>
      <vt:lpstr>Статистический подход к анализу  временных рядов.</vt:lpstr>
      <vt:lpstr>Статистические характеристики временного ряда</vt:lpstr>
      <vt:lpstr>Статистические характеристики временного ряда</vt:lpstr>
      <vt:lpstr>Автокорреляционная функция</vt:lpstr>
      <vt:lpstr>Другие взаимно-ковариационные функции</vt:lpstr>
      <vt:lpstr>Другие взаимно-ковариационные функции</vt:lpstr>
      <vt:lpstr>Свертка и корреляция</vt:lpstr>
      <vt:lpstr>Коэффициент корреляции </vt:lpstr>
      <vt:lpstr>Корреляция</vt:lpstr>
      <vt:lpstr>Анализ стационарности</vt:lpstr>
      <vt:lpstr>Анализ стационарности</vt:lpstr>
      <vt:lpstr>Анализ стационарности</vt:lpstr>
      <vt:lpstr>Анализ стационарности</vt:lpstr>
      <vt:lpstr>Анализ стационарности</vt:lpstr>
      <vt:lpstr>Анализ нестационарности</vt:lpstr>
      <vt:lpstr>Белый Гауссов шум</vt:lpstr>
      <vt:lpstr>Белый Гауссов шум</vt:lpstr>
      <vt:lpstr>Преобразования нестационарных  временных рядов</vt:lpstr>
      <vt:lpstr>Преобразования нестационарных 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Окрашенный шум</vt:lpstr>
      <vt:lpstr>Гетероскедастичность</vt:lpstr>
      <vt:lpstr>Гетероскедастичность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93</cp:revision>
  <dcterms:created xsi:type="dcterms:W3CDTF">2021-10-31T10:57:36Z</dcterms:created>
  <dcterms:modified xsi:type="dcterms:W3CDTF">2025-02-20T16:13:55Z</dcterms:modified>
</cp:coreProperties>
</file>